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70" r:id="rId2"/>
    <p:sldId id="256" r:id="rId3"/>
    <p:sldId id="257" r:id="rId4"/>
    <p:sldId id="259" r:id="rId5"/>
    <p:sldId id="260" r:id="rId6"/>
    <p:sldId id="261" r:id="rId7"/>
    <p:sldId id="271" r:id="rId8"/>
    <p:sldId id="272" r:id="rId9"/>
    <p:sldId id="273" r:id="rId10"/>
    <p:sldId id="309" r:id="rId11"/>
    <p:sldId id="301" r:id="rId12"/>
    <p:sldId id="312" r:id="rId13"/>
    <p:sldId id="275" r:id="rId14"/>
    <p:sldId id="314" r:id="rId15"/>
    <p:sldId id="351" r:id="rId16"/>
    <p:sldId id="356" r:id="rId17"/>
    <p:sldId id="352" r:id="rId18"/>
    <p:sldId id="353" r:id="rId19"/>
    <p:sldId id="359" r:id="rId20"/>
    <p:sldId id="355" r:id="rId21"/>
    <p:sldId id="357" r:id="rId22"/>
    <p:sldId id="358" r:id="rId23"/>
    <p:sldId id="276" r:id="rId24"/>
    <p:sldId id="330" r:id="rId25"/>
    <p:sldId id="360" r:id="rId26"/>
    <p:sldId id="258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33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336228-B44C-4908-8CD3-57F5F44049A1}" v="70" dt="2020-05-19T15:54:32.949"/>
  </p1510:revLst>
</p1510:revInfo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0" autoAdjust="0"/>
    <p:restoredTop sz="95084" autoAdjust="0"/>
  </p:normalViewPr>
  <p:slideViewPr>
    <p:cSldViewPr snapToGrid="0" snapToObjects="1" showGuides="1">
      <p:cViewPr varScale="1">
        <p:scale>
          <a:sx n="143" d="100"/>
          <a:sy n="143" d="100"/>
        </p:scale>
        <p:origin x="954" y="114"/>
      </p:cViewPr>
      <p:guideLst>
        <p:guide orient="horz" pos="2160"/>
        <p:guide pos="2933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wmf"/><Relationship Id="rId4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6881F-51A1-49AF-AED9-B2F747D02A5A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EFB4B-BAD6-4293-A327-A9698FDF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2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dirty="0"/>
              <a:t>This slide must be visually presented to the audience AND verbalized by the speaker.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FB4B-BAD6-4293-A327-A9698FDFD3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56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Like a chef using a salt shaker with holes that are too big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26F06-2D58-4A8E-B5FD-15780FBDB740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5177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Emphasize NOT the same as iron overload!  Emphasize metabolic syndrome association with fatty liver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26F06-2D58-4A8E-B5FD-15780FBDB740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20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FB4B-BAD6-4293-A327-A9698FDFD3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44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dirty="0"/>
              <a:t>This slide must be visually presented to the audience AND verbalized by the speaker.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FB4B-BAD6-4293-A327-A9698FDFD3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84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FB4B-BAD6-4293-A327-A9698FDFD3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5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FB4B-BAD6-4293-A327-A9698FDFD3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22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FB4B-BAD6-4293-A327-A9698FDFD3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47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FB4B-BAD6-4293-A327-A9698FDFD3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87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FB4B-BAD6-4293-A327-A9698FDFD3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08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Good chef has to do safe food handling. Body needs safe iron handling</a:t>
            </a:r>
          </a:p>
          <a:p>
            <a:r>
              <a:rPr lang="en-CA" dirty="0"/>
              <a:t>Plasma ferritin is a </a:t>
            </a:r>
            <a:r>
              <a:rPr lang="en-CA" u="sng" dirty="0"/>
              <a:t>marker</a:t>
            </a:r>
            <a:r>
              <a:rPr lang="en-CA" u="none" dirty="0"/>
              <a:t> like plasma ALT</a:t>
            </a:r>
          </a:p>
          <a:p>
            <a:r>
              <a:rPr lang="en-CA" u="none" dirty="0"/>
              <a:t>Mention iron response element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26F06-2D58-4A8E-B5FD-15780FBDB740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2862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Always measure iron and TIBC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26F06-2D58-4A8E-B5FD-15780FBDB740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9967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0167" y="2119647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167" y="3436477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03006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75361"/>
            <a:ext cx="5486400" cy="25703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33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8967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13461"/>
            <a:ext cx="2057400" cy="3581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13461"/>
            <a:ext cx="6019800" cy="3581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792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874098"/>
            <a:ext cx="8229600" cy="85725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816768"/>
            <a:ext cx="8229600" cy="298383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20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in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93960"/>
            <a:ext cx="689356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520" y="243459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4082D7A-6BC1-7943-B638-B3F15DFD3AA1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5CFD5F4-C047-B942-8536-5C6A5F986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2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32661"/>
            <a:ext cx="4038600" cy="236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32661"/>
            <a:ext cx="4038600" cy="236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4082D7A-6BC1-7943-B638-B3F15DFD3AA1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5CFD5F4-C047-B942-8536-5C6A5F986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26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1102697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239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36521"/>
            <a:ext cx="4040188" cy="177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204239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636521"/>
            <a:ext cx="4041775" cy="177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731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4082D7A-6BC1-7943-B638-B3F15DFD3AA1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5CFD5F4-C047-B942-8536-5C6A5F986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93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4082D7A-6BC1-7943-B638-B3F15DFD3AA1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5CFD5F4-C047-B942-8536-5C6A5F986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1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1076326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76327"/>
            <a:ext cx="5111750" cy="38566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947864"/>
            <a:ext cx="3008313" cy="30909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0261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800" y="110269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0" y="2108913"/>
            <a:ext cx="8229600" cy="2623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365FFC-9523-6142-BCC4-D9E49937270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2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6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0.e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roteopedia.org/wiki/index.php/Ferritin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673" y="2357948"/>
            <a:ext cx="6764159" cy="997502"/>
          </a:xfrm>
        </p:spPr>
        <p:txBody>
          <a:bodyPr>
            <a:noAutofit/>
          </a:bodyPr>
          <a:lstStyle/>
          <a:p>
            <a:r>
              <a:rPr lang="en-US" sz="2800" dirty="0"/>
              <a:t>Iron Chef: Serving up high quality care in the setting of iron deficiency and iron overload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674" y="3690676"/>
            <a:ext cx="6461889" cy="119052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Donald Houston MD PhD FRCPC</a:t>
            </a:r>
          </a:p>
          <a:p>
            <a:r>
              <a:rPr lang="en-US" sz="2400" dirty="0"/>
              <a:t>Emily Rimmer MD MSc. FRCPC</a:t>
            </a:r>
          </a:p>
          <a:p>
            <a:r>
              <a:rPr lang="en-US" sz="2400" dirty="0"/>
              <a:t>May 1, 2020</a:t>
            </a:r>
          </a:p>
        </p:txBody>
      </p:sp>
    </p:spTree>
    <p:extLst>
      <p:ext uri="{BB962C8B-B14F-4D97-AF65-F5344CB8AC3E}">
        <p14:creationId xmlns:p14="http://schemas.microsoft.com/office/powerpoint/2010/main" val="3991204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C2D102CF-AA0C-491D-B33B-1D70F300ECC8}"/>
              </a:ext>
            </a:extLst>
          </p:cNvPr>
          <p:cNvGrpSpPr/>
          <p:nvPr/>
        </p:nvGrpSpPr>
        <p:grpSpPr>
          <a:xfrm>
            <a:off x="2148560" y="920010"/>
            <a:ext cx="5602899" cy="4086399"/>
            <a:chOff x="1406306" y="1176625"/>
            <a:chExt cx="7692110" cy="5502250"/>
          </a:xfrm>
        </p:grpSpPr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66E42F21-45A8-4A34-BB53-5DA714F654C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53144" y="1176625"/>
            <a:ext cx="4170605" cy="51055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0" name="PHOTO-PAINT" r:id="rId3" imgW="7975440" imgH="9766080" progId="CorelPHOTOPAINT.Image.18">
                    <p:embed/>
                  </p:oleObj>
                </mc:Choice>
                <mc:Fallback>
                  <p:oleObj name="PHOTO-PAINT" r:id="rId3" imgW="7975440" imgH="9766080" progId="CorelPHOTOPAINT.Image.18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66E42F21-45A8-4A34-BB53-5DA714F654C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453144" y="1176625"/>
                          <a:ext cx="4170605" cy="51055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2AC1D47-B6B5-4207-85A2-CA5605600602}"/>
                </a:ext>
              </a:extLst>
            </p:cNvPr>
            <p:cNvCxnSpPr/>
            <p:nvPr/>
          </p:nvCxnSpPr>
          <p:spPr>
            <a:xfrm flipH="1">
              <a:off x="7070895" y="2038201"/>
              <a:ext cx="788757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8B38B5A-0501-4CEE-9E34-6902955885EE}"/>
                </a:ext>
              </a:extLst>
            </p:cNvPr>
            <p:cNvSpPr txBox="1"/>
            <p:nvPr/>
          </p:nvSpPr>
          <p:spPr>
            <a:xfrm>
              <a:off x="7944183" y="1545319"/>
              <a:ext cx="1079775" cy="1018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8mg </a:t>
              </a:r>
              <a:r>
                <a:rPr lang="en-CA" sz="1350" dirty="0">
                  <a:latin typeface="Arial" panose="020B060402020202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♂</a:t>
              </a:r>
            </a:p>
            <a:p>
              <a:r>
                <a:rPr lang="en-CA" sz="1350" dirty="0">
                  <a:latin typeface="Calibri" panose="020F0502020204030204" pitchFamily="34" charset="0"/>
                  <a:cs typeface="Calibri" panose="020F0502020204030204" pitchFamily="34" charset="0"/>
                  <a:sym typeface="Wingdings 3" panose="05040102010807070707" pitchFamily="18" charset="2"/>
                </a:rPr>
                <a:t>18mg</a:t>
              </a:r>
              <a:r>
                <a:rPr lang="en-CA" sz="1350" dirty="0">
                  <a:latin typeface="Arial" panose="020B060402020202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 ♀</a:t>
              </a:r>
              <a:endParaRPr lang="en-CA" sz="13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CA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(RDA)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5778E0-6685-4AF1-A879-A198BE814B8E}"/>
                </a:ext>
              </a:extLst>
            </p:cNvPr>
            <p:cNvSpPr txBox="1"/>
            <p:nvPr/>
          </p:nvSpPr>
          <p:spPr>
            <a:xfrm>
              <a:off x="3697574" y="3480284"/>
              <a:ext cx="826490" cy="427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29mg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ED28C80-A595-4ACD-8D22-B5CE2B9924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69074" y="4808158"/>
              <a:ext cx="4550390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2439CB3C-8440-495D-94B8-0DA7C1BF457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90442" y="3785808"/>
            <a:ext cx="652463" cy="2044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1" name="CorelDRAW" r:id="rId5" imgW="652044" imgH="2045463" progId="CorelDraw.Graphic.18">
                    <p:embed/>
                  </p:oleObj>
                </mc:Choice>
                <mc:Fallback>
                  <p:oleObj name="CorelDRAW" r:id="rId5" imgW="652044" imgH="2045463" progId="CorelDraw.Graphic.18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2439CB3C-8440-495D-94B8-0DA7C1BF457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490442" y="3785808"/>
                          <a:ext cx="652463" cy="2044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A5EDEA82-0453-4629-8D99-A67E8798D6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75269" y="1462325"/>
            <a:ext cx="1601787" cy="1428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2" name="CorelDRAW" r:id="rId7" imgW="1601250" imgH="1429257" progId="CorelDraw.Graphic.18">
                    <p:embed/>
                  </p:oleObj>
                </mc:Choice>
                <mc:Fallback>
                  <p:oleObj name="CorelDRAW" r:id="rId7" imgW="1601250" imgH="1429257" progId="CorelDraw.Graphic.18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A5EDEA82-0453-4629-8D99-A67E8798D60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75269" y="1462325"/>
                          <a:ext cx="1601787" cy="1428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1245572B-76AF-455C-ACEB-AFBE9FA1738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06306" y="1859412"/>
            <a:ext cx="820737" cy="820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3" name="CorelDRAW" r:id="rId9" imgW="821142" imgH="820257" progId="CorelDraw.Graphic.18">
                    <p:embed/>
                  </p:oleObj>
                </mc:Choice>
                <mc:Fallback>
                  <p:oleObj name="CorelDRAW" r:id="rId9" imgW="821142" imgH="820257" progId="CorelDraw.Graphic.18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1245572B-76AF-455C-ACEB-AFBE9FA1738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406306" y="1859412"/>
                          <a:ext cx="820737" cy="820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14F5ABE-EB5E-439C-83BB-B9D9BD593E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0061" y="2757156"/>
              <a:ext cx="1" cy="923707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82AE44-937D-4D87-B5E2-D412CCF205A5}"/>
                </a:ext>
              </a:extLst>
            </p:cNvPr>
            <p:cNvSpPr txBox="1"/>
            <p:nvPr/>
          </p:nvSpPr>
          <p:spPr>
            <a:xfrm>
              <a:off x="3465203" y="4438827"/>
              <a:ext cx="901791" cy="427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1-2mg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536E86F-34B6-4C55-A33B-49D9109863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9393" y="2269780"/>
              <a:ext cx="772210" cy="1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007FABD-716E-44E7-80BA-154AEB7C5427}"/>
                </a:ext>
              </a:extLst>
            </p:cNvPr>
            <p:cNvSpPr/>
            <p:nvPr/>
          </p:nvSpPr>
          <p:spPr>
            <a:xfrm>
              <a:off x="1969074" y="2806017"/>
              <a:ext cx="2098245" cy="1791211"/>
            </a:xfrm>
            <a:custGeom>
              <a:avLst/>
              <a:gdLst>
                <a:gd name="connsiteX0" fmla="*/ 2457014 w 2457014"/>
                <a:gd name="connsiteY0" fmla="*/ 0 h 1584495"/>
                <a:gd name="connsiteX1" fmla="*/ 1493753 w 2457014"/>
                <a:gd name="connsiteY1" fmla="*/ 1312269 h 1584495"/>
                <a:gd name="connsiteX2" fmla="*/ 0 w 2457014"/>
                <a:gd name="connsiteY2" fmla="*/ 1584495 h 15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7014" h="1584495">
                  <a:moveTo>
                    <a:pt x="2457014" y="0"/>
                  </a:moveTo>
                  <a:cubicBezTo>
                    <a:pt x="2180134" y="524093"/>
                    <a:pt x="1903255" y="1048187"/>
                    <a:pt x="1493753" y="1312269"/>
                  </a:cubicBezTo>
                  <a:cubicBezTo>
                    <a:pt x="1084251" y="1576352"/>
                    <a:pt x="542125" y="1580423"/>
                    <a:pt x="0" y="1584495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E190FE6-B0A1-4F69-9D6D-7871E77B5DE4}"/>
                </a:ext>
              </a:extLst>
            </p:cNvPr>
            <p:cNvSpPr txBox="1"/>
            <p:nvPr/>
          </p:nvSpPr>
          <p:spPr>
            <a:xfrm>
              <a:off x="1969074" y="3101291"/>
              <a:ext cx="826490" cy="427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30mg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E1BF9B-82A5-4AEB-88DF-D436C58F4653}"/>
                </a:ext>
              </a:extLst>
            </p:cNvPr>
            <p:cNvSpPr/>
            <p:nvPr/>
          </p:nvSpPr>
          <p:spPr>
            <a:xfrm>
              <a:off x="5032690" y="5465622"/>
              <a:ext cx="1377459" cy="816514"/>
            </a:xfrm>
            <a:custGeom>
              <a:avLst/>
              <a:gdLst>
                <a:gd name="connsiteX0" fmla="*/ 2457014 w 2457014"/>
                <a:gd name="connsiteY0" fmla="*/ 0 h 1584495"/>
                <a:gd name="connsiteX1" fmla="*/ 1493753 w 2457014"/>
                <a:gd name="connsiteY1" fmla="*/ 1312269 h 1584495"/>
                <a:gd name="connsiteX2" fmla="*/ 0 w 2457014"/>
                <a:gd name="connsiteY2" fmla="*/ 1584495 h 15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7014" h="1584495">
                  <a:moveTo>
                    <a:pt x="2457014" y="0"/>
                  </a:moveTo>
                  <a:cubicBezTo>
                    <a:pt x="2180134" y="524093"/>
                    <a:pt x="1903255" y="1048187"/>
                    <a:pt x="1493753" y="1312269"/>
                  </a:cubicBezTo>
                  <a:cubicBezTo>
                    <a:pt x="1084251" y="1576352"/>
                    <a:pt x="542125" y="1580423"/>
                    <a:pt x="0" y="1584495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70A65E1-DD1A-4AA4-9017-4EE6F94E40F3}"/>
                </a:ext>
              </a:extLst>
            </p:cNvPr>
            <p:cNvSpPr txBox="1"/>
            <p:nvPr/>
          </p:nvSpPr>
          <p:spPr>
            <a:xfrm>
              <a:off x="5240361" y="6251711"/>
              <a:ext cx="901791" cy="427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1-2mg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9F60C6A-2898-45AD-A70F-B1CAADD04B12}"/>
                </a:ext>
              </a:extLst>
            </p:cNvPr>
            <p:cNvSpPr txBox="1"/>
            <p:nvPr/>
          </p:nvSpPr>
          <p:spPr>
            <a:xfrm>
              <a:off x="4147441" y="6101942"/>
              <a:ext cx="906354" cy="427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Losses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71486C5-4735-43E9-85BC-8E28E5E122E1}"/>
                </a:ext>
              </a:extLst>
            </p:cNvPr>
            <p:cNvSpPr/>
            <p:nvPr/>
          </p:nvSpPr>
          <p:spPr>
            <a:xfrm flipH="1">
              <a:off x="6506399" y="5465620"/>
              <a:ext cx="1377459" cy="816514"/>
            </a:xfrm>
            <a:custGeom>
              <a:avLst/>
              <a:gdLst>
                <a:gd name="connsiteX0" fmla="*/ 2457014 w 2457014"/>
                <a:gd name="connsiteY0" fmla="*/ 0 h 1584495"/>
                <a:gd name="connsiteX1" fmla="*/ 1493753 w 2457014"/>
                <a:gd name="connsiteY1" fmla="*/ 1312269 h 1584495"/>
                <a:gd name="connsiteX2" fmla="*/ 0 w 2457014"/>
                <a:gd name="connsiteY2" fmla="*/ 1584495 h 15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7014" h="1584495">
                  <a:moveTo>
                    <a:pt x="2457014" y="0"/>
                  </a:moveTo>
                  <a:cubicBezTo>
                    <a:pt x="2180134" y="524093"/>
                    <a:pt x="1903255" y="1048187"/>
                    <a:pt x="1493753" y="1312269"/>
                  </a:cubicBezTo>
                  <a:cubicBezTo>
                    <a:pt x="1084251" y="1576352"/>
                    <a:pt x="542125" y="1580423"/>
                    <a:pt x="0" y="1584495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376001E-5EB0-4145-ADF5-B09E3707FDD3}"/>
                </a:ext>
              </a:extLst>
            </p:cNvPr>
            <p:cNvSpPr txBox="1"/>
            <p:nvPr/>
          </p:nvSpPr>
          <p:spPr>
            <a:xfrm>
              <a:off x="6773376" y="6239311"/>
              <a:ext cx="824208" cy="427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&gt;7mg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16D56B8-0106-4A85-B56D-51D11DB7A532}"/>
                </a:ext>
              </a:extLst>
            </p:cNvPr>
            <p:cNvSpPr txBox="1"/>
            <p:nvPr/>
          </p:nvSpPr>
          <p:spPr>
            <a:xfrm>
              <a:off x="7892043" y="5887588"/>
              <a:ext cx="1206373" cy="722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non-</a:t>
              </a:r>
            </a:p>
            <a:p>
              <a:r>
                <a:rPr lang="en-CA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absorbed</a:t>
              </a:r>
            </a:p>
          </p:txBody>
        </p:sp>
      </p:grpSp>
      <p:sp>
        <p:nvSpPr>
          <p:cNvPr id="37" name="Title 36">
            <a:extLst>
              <a:ext uri="{FF2B5EF4-FFF2-40B4-BE49-F238E27FC236}">
                <a16:creationId xmlns:a16="http://schemas.microsoft.com/office/drawing/2014/main" id="{8165934B-38DE-4A39-A10F-587F6BC5F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56" y="384186"/>
            <a:ext cx="8229600" cy="857250"/>
          </a:xfrm>
        </p:spPr>
        <p:txBody>
          <a:bodyPr/>
          <a:lstStyle/>
          <a:p>
            <a:r>
              <a:rPr lang="en-CA" dirty="0"/>
              <a:t>Daily Iron Flux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6BC83A-69B2-4556-8E6B-BD3FCB231267}"/>
              </a:ext>
            </a:extLst>
          </p:cNvPr>
          <p:cNvSpPr/>
          <p:nvPr/>
        </p:nvSpPr>
        <p:spPr>
          <a:xfrm>
            <a:off x="2085178" y="4381544"/>
            <a:ext cx="1872284" cy="71002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350" dirty="0">
                <a:latin typeface="Arial" panose="020B0604020202020204" pitchFamily="34" charset="0"/>
                <a:cs typeface="Arial" panose="020B0604020202020204" pitchFamily="34" charset="0"/>
              </a:rPr>
              <a:t>N.B.: there is no means to excrete iron</a:t>
            </a:r>
            <a:endParaRPr lang="en-CA" sz="1350" dirty="0"/>
          </a:p>
        </p:txBody>
      </p:sp>
    </p:spTree>
    <p:extLst>
      <p:ext uri="{BB962C8B-B14F-4D97-AF65-F5344CB8AC3E}">
        <p14:creationId xmlns:p14="http://schemas.microsoft.com/office/powerpoint/2010/main" val="176172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6ACF1F1-5445-4E13-90F1-3783525A8C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00048" y="420534"/>
          <a:ext cx="4954750" cy="4634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CorelDRAW" r:id="rId3" imgW="8161932" imgH="7634846" progId="CorelDraw.Graphic.18">
                  <p:embed/>
                </p:oleObj>
              </mc:Choice>
              <mc:Fallback>
                <p:oleObj name="CorelDRAW" r:id="rId3" imgW="8161932" imgH="7634846" progId="CorelDraw.Graphic.18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6ACF1F1-5445-4E13-90F1-3783525A8C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0048" y="420534"/>
                        <a:ext cx="4954750" cy="4634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4CF3A7F-AEA6-4613-9506-3D28EBB2F0CC}"/>
              </a:ext>
            </a:extLst>
          </p:cNvPr>
          <p:cNvSpPr txBox="1"/>
          <p:nvPr/>
        </p:nvSpPr>
        <p:spPr>
          <a:xfrm>
            <a:off x="571053" y="770049"/>
            <a:ext cx="15905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0" b="1" dirty="0">
                <a:latin typeface="Optima"/>
              </a:rPr>
              <a:t>Hepcidin</a:t>
            </a:r>
          </a:p>
        </p:txBody>
      </p:sp>
    </p:spTree>
    <p:extLst>
      <p:ext uri="{BB962C8B-B14F-4D97-AF65-F5344CB8AC3E}">
        <p14:creationId xmlns:p14="http://schemas.microsoft.com/office/powerpoint/2010/main" val="3185779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99">
            <a:extLst>
              <a:ext uri="{FF2B5EF4-FFF2-40B4-BE49-F238E27FC236}">
                <a16:creationId xmlns:a16="http://schemas.microsoft.com/office/drawing/2014/main" id="{EAB2A191-6F1D-42FD-95AD-5A828AD28FB3}"/>
              </a:ext>
            </a:extLst>
          </p:cNvPr>
          <p:cNvSpPr>
            <a:spLocks/>
          </p:cNvSpPr>
          <p:nvPr/>
        </p:nvSpPr>
        <p:spPr bwMode="auto">
          <a:xfrm>
            <a:off x="1271405" y="3326563"/>
            <a:ext cx="520304" cy="1709738"/>
          </a:xfrm>
          <a:custGeom>
            <a:avLst/>
            <a:gdLst>
              <a:gd name="T0" fmla="*/ 40 w 437"/>
              <a:gd name="T1" fmla="*/ 337 h 1436"/>
              <a:gd name="T2" fmla="*/ 80 w 437"/>
              <a:gd name="T3" fmla="*/ 437 h 1436"/>
              <a:gd name="T4" fmla="*/ 90 w 437"/>
              <a:gd name="T5" fmla="*/ 558 h 1436"/>
              <a:gd name="T6" fmla="*/ 88 w 437"/>
              <a:gd name="T7" fmla="*/ 654 h 1436"/>
              <a:gd name="T8" fmla="*/ 88 w 437"/>
              <a:gd name="T9" fmla="*/ 769 h 1436"/>
              <a:gd name="T10" fmla="*/ 85 w 437"/>
              <a:gd name="T11" fmla="*/ 918 h 1436"/>
              <a:gd name="T12" fmla="*/ 85 w 437"/>
              <a:gd name="T13" fmla="*/ 1069 h 1436"/>
              <a:gd name="T14" fmla="*/ 85 w 437"/>
              <a:gd name="T15" fmla="*/ 1187 h 1436"/>
              <a:gd name="T16" fmla="*/ 52 w 437"/>
              <a:gd name="T17" fmla="*/ 1272 h 1436"/>
              <a:gd name="T18" fmla="*/ 10 w 437"/>
              <a:gd name="T19" fmla="*/ 1343 h 1436"/>
              <a:gd name="T20" fmla="*/ 7 w 437"/>
              <a:gd name="T21" fmla="*/ 1378 h 1436"/>
              <a:gd name="T22" fmla="*/ 27 w 437"/>
              <a:gd name="T23" fmla="*/ 1411 h 1436"/>
              <a:gd name="T24" fmla="*/ 57 w 437"/>
              <a:gd name="T25" fmla="*/ 1421 h 1436"/>
              <a:gd name="T26" fmla="*/ 125 w 437"/>
              <a:gd name="T27" fmla="*/ 1411 h 1436"/>
              <a:gd name="T28" fmla="*/ 188 w 437"/>
              <a:gd name="T29" fmla="*/ 1423 h 1436"/>
              <a:gd name="T30" fmla="*/ 246 w 437"/>
              <a:gd name="T31" fmla="*/ 1436 h 1436"/>
              <a:gd name="T32" fmla="*/ 286 w 437"/>
              <a:gd name="T33" fmla="*/ 1421 h 1436"/>
              <a:gd name="T34" fmla="*/ 306 w 437"/>
              <a:gd name="T35" fmla="*/ 1388 h 1436"/>
              <a:gd name="T36" fmla="*/ 299 w 437"/>
              <a:gd name="T37" fmla="*/ 1345 h 1436"/>
              <a:gd name="T38" fmla="*/ 266 w 437"/>
              <a:gd name="T39" fmla="*/ 1305 h 1436"/>
              <a:gd name="T40" fmla="*/ 236 w 437"/>
              <a:gd name="T41" fmla="*/ 1282 h 1436"/>
              <a:gd name="T42" fmla="*/ 223 w 437"/>
              <a:gd name="T43" fmla="*/ 1237 h 1436"/>
              <a:gd name="T44" fmla="*/ 216 w 437"/>
              <a:gd name="T45" fmla="*/ 1169 h 1436"/>
              <a:gd name="T46" fmla="*/ 203 w 437"/>
              <a:gd name="T47" fmla="*/ 978 h 1436"/>
              <a:gd name="T48" fmla="*/ 201 w 437"/>
              <a:gd name="T49" fmla="*/ 764 h 1436"/>
              <a:gd name="T50" fmla="*/ 201 w 437"/>
              <a:gd name="T51" fmla="*/ 573 h 1436"/>
              <a:gd name="T52" fmla="*/ 201 w 437"/>
              <a:gd name="T53" fmla="*/ 483 h 1436"/>
              <a:gd name="T54" fmla="*/ 203 w 437"/>
              <a:gd name="T55" fmla="*/ 377 h 1436"/>
              <a:gd name="T56" fmla="*/ 221 w 437"/>
              <a:gd name="T57" fmla="*/ 279 h 1436"/>
              <a:gd name="T58" fmla="*/ 289 w 437"/>
              <a:gd name="T59" fmla="*/ 204 h 1436"/>
              <a:gd name="T60" fmla="*/ 357 w 437"/>
              <a:gd name="T61" fmla="*/ 178 h 1436"/>
              <a:gd name="T62" fmla="*/ 412 w 437"/>
              <a:gd name="T63" fmla="*/ 156 h 1436"/>
              <a:gd name="T64" fmla="*/ 435 w 437"/>
              <a:gd name="T65" fmla="*/ 110 h 1436"/>
              <a:gd name="T66" fmla="*/ 417 w 437"/>
              <a:gd name="T67" fmla="*/ 38 h 1436"/>
              <a:gd name="T68" fmla="*/ 354 w 437"/>
              <a:gd name="T69" fmla="*/ 0 h 1436"/>
              <a:gd name="T70" fmla="*/ 319 w 437"/>
              <a:gd name="T71" fmla="*/ 10 h 1436"/>
              <a:gd name="T72" fmla="*/ 264 w 437"/>
              <a:gd name="T73" fmla="*/ 75 h 1436"/>
              <a:gd name="T74" fmla="*/ 203 w 437"/>
              <a:gd name="T75" fmla="*/ 141 h 1436"/>
              <a:gd name="T76" fmla="*/ 133 w 437"/>
              <a:gd name="T77" fmla="*/ 153 h 1436"/>
              <a:gd name="T78" fmla="*/ 62 w 437"/>
              <a:gd name="T79" fmla="*/ 141 h 1436"/>
              <a:gd name="T80" fmla="*/ 25 w 437"/>
              <a:gd name="T81" fmla="*/ 146 h 1436"/>
              <a:gd name="T82" fmla="*/ 0 w 437"/>
              <a:gd name="T83" fmla="*/ 198 h 1436"/>
              <a:gd name="T84" fmla="*/ 5 w 437"/>
              <a:gd name="T85" fmla="*/ 269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37" h="1436">
                <a:moveTo>
                  <a:pt x="5" y="269"/>
                </a:moveTo>
                <a:lnTo>
                  <a:pt x="25" y="304"/>
                </a:lnTo>
                <a:lnTo>
                  <a:pt x="40" y="337"/>
                </a:lnTo>
                <a:lnTo>
                  <a:pt x="52" y="364"/>
                </a:lnTo>
                <a:lnTo>
                  <a:pt x="65" y="390"/>
                </a:lnTo>
                <a:lnTo>
                  <a:pt x="80" y="437"/>
                </a:lnTo>
                <a:lnTo>
                  <a:pt x="88" y="478"/>
                </a:lnTo>
                <a:lnTo>
                  <a:pt x="90" y="518"/>
                </a:lnTo>
                <a:lnTo>
                  <a:pt x="90" y="558"/>
                </a:lnTo>
                <a:lnTo>
                  <a:pt x="90" y="601"/>
                </a:lnTo>
                <a:lnTo>
                  <a:pt x="88" y="626"/>
                </a:lnTo>
                <a:lnTo>
                  <a:pt x="88" y="654"/>
                </a:lnTo>
                <a:lnTo>
                  <a:pt x="88" y="694"/>
                </a:lnTo>
                <a:lnTo>
                  <a:pt x="88" y="734"/>
                </a:lnTo>
                <a:lnTo>
                  <a:pt x="88" y="769"/>
                </a:lnTo>
                <a:lnTo>
                  <a:pt x="88" y="802"/>
                </a:lnTo>
                <a:lnTo>
                  <a:pt x="88" y="862"/>
                </a:lnTo>
                <a:lnTo>
                  <a:pt x="85" y="918"/>
                </a:lnTo>
                <a:lnTo>
                  <a:pt x="85" y="976"/>
                </a:lnTo>
                <a:lnTo>
                  <a:pt x="85" y="1036"/>
                </a:lnTo>
                <a:lnTo>
                  <a:pt x="85" y="1069"/>
                </a:lnTo>
                <a:lnTo>
                  <a:pt x="85" y="1106"/>
                </a:lnTo>
                <a:lnTo>
                  <a:pt x="85" y="1144"/>
                </a:lnTo>
                <a:lnTo>
                  <a:pt x="85" y="1187"/>
                </a:lnTo>
                <a:lnTo>
                  <a:pt x="80" y="1219"/>
                </a:lnTo>
                <a:lnTo>
                  <a:pt x="67" y="1247"/>
                </a:lnTo>
                <a:lnTo>
                  <a:pt x="52" y="1272"/>
                </a:lnTo>
                <a:lnTo>
                  <a:pt x="35" y="1297"/>
                </a:lnTo>
                <a:lnTo>
                  <a:pt x="20" y="1320"/>
                </a:lnTo>
                <a:lnTo>
                  <a:pt x="10" y="1343"/>
                </a:lnTo>
                <a:lnTo>
                  <a:pt x="7" y="1353"/>
                </a:lnTo>
                <a:lnTo>
                  <a:pt x="7" y="1365"/>
                </a:lnTo>
                <a:lnTo>
                  <a:pt x="7" y="1378"/>
                </a:lnTo>
                <a:lnTo>
                  <a:pt x="12" y="1390"/>
                </a:lnTo>
                <a:lnTo>
                  <a:pt x="20" y="1403"/>
                </a:lnTo>
                <a:lnTo>
                  <a:pt x="27" y="1411"/>
                </a:lnTo>
                <a:lnTo>
                  <a:pt x="32" y="1416"/>
                </a:lnTo>
                <a:lnTo>
                  <a:pt x="40" y="1421"/>
                </a:lnTo>
                <a:lnTo>
                  <a:pt x="57" y="1421"/>
                </a:lnTo>
                <a:lnTo>
                  <a:pt x="77" y="1418"/>
                </a:lnTo>
                <a:lnTo>
                  <a:pt x="100" y="1413"/>
                </a:lnTo>
                <a:lnTo>
                  <a:pt x="125" y="1411"/>
                </a:lnTo>
                <a:lnTo>
                  <a:pt x="155" y="1413"/>
                </a:lnTo>
                <a:lnTo>
                  <a:pt x="171" y="1418"/>
                </a:lnTo>
                <a:lnTo>
                  <a:pt x="188" y="1423"/>
                </a:lnTo>
                <a:lnTo>
                  <a:pt x="208" y="1433"/>
                </a:lnTo>
                <a:lnTo>
                  <a:pt x="228" y="1436"/>
                </a:lnTo>
                <a:lnTo>
                  <a:pt x="246" y="1436"/>
                </a:lnTo>
                <a:lnTo>
                  <a:pt x="261" y="1433"/>
                </a:lnTo>
                <a:lnTo>
                  <a:pt x="274" y="1428"/>
                </a:lnTo>
                <a:lnTo>
                  <a:pt x="286" y="1421"/>
                </a:lnTo>
                <a:lnTo>
                  <a:pt x="294" y="1411"/>
                </a:lnTo>
                <a:lnTo>
                  <a:pt x="301" y="1400"/>
                </a:lnTo>
                <a:lnTo>
                  <a:pt x="306" y="1388"/>
                </a:lnTo>
                <a:lnTo>
                  <a:pt x="306" y="1373"/>
                </a:lnTo>
                <a:lnTo>
                  <a:pt x="304" y="1360"/>
                </a:lnTo>
                <a:lnTo>
                  <a:pt x="299" y="1345"/>
                </a:lnTo>
                <a:lnTo>
                  <a:pt x="291" y="1333"/>
                </a:lnTo>
                <a:lnTo>
                  <a:pt x="279" y="1318"/>
                </a:lnTo>
                <a:lnTo>
                  <a:pt x="266" y="1305"/>
                </a:lnTo>
                <a:lnTo>
                  <a:pt x="246" y="1295"/>
                </a:lnTo>
                <a:lnTo>
                  <a:pt x="241" y="1290"/>
                </a:lnTo>
                <a:lnTo>
                  <a:pt x="236" y="1282"/>
                </a:lnTo>
                <a:lnTo>
                  <a:pt x="231" y="1270"/>
                </a:lnTo>
                <a:lnTo>
                  <a:pt x="228" y="1255"/>
                </a:lnTo>
                <a:lnTo>
                  <a:pt x="223" y="1237"/>
                </a:lnTo>
                <a:lnTo>
                  <a:pt x="221" y="1217"/>
                </a:lnTo>
                <a:lnTo>
                  <a:pt x="218" y="1194"/>
                </a:lnTo>
                <a:lnTo>
                  <a:pt x="216" y="1169"/>
                </a:lnTo>
                <a:lnTo>
                  <a:pt x="211" y="1111"/>
                </a:lnTo>
                <a:lnTo>
                  <a:pt x="206" y="1048"/>
                </a:lnTo>
                <a:lnTo>
                  <a:pt x="203" y="978"/>
                </a:lnTo>
                <a:lnTo>
                  <a:pt x="201" y="908"/>
                </a:lnTo>
                <a:lnTo>
                  <a:pt x="201" y="837"/>
                </a:lnTo>
                <a:lnTo>
                  <a:pt x="201" y="764"/>
                </a:lnTo>
                <a:lnTo>
                  <a:pt x="201" y="696"/>
                </a:lnTo>
                <a:lnTo>
                  <a:pt x="201" y="631"/>
                </a:lnTo>
                <a:lnTo>
                  <a:pt x="201" y="573"/>
                </a:lnTo>
                <a:lnTo>
                  <a:pt x="201" y="523"/>
                </a:lnTo>
                <a:lnTo>
                  <a:pt x="201" y="500"/>
                </a:lnTo>
                <a:lnTo>
                  <a:pt x="201" y="483"/>
                </a:lnTo>
                <a:lnTo>
                  <a:pt x="201" y="465"/>
                </a:lnTo>
                <a:lnTo>
                  <a:pt x="201" y="452"/>
                </a:lnTo>
                <a:lnTo>
                  <a:pt x="203" y="377"/>
                </a:lnTo>
                <a:lnTo>
                  <a:pt x="206" y="342"/>
                </a:lnTo>
                <a:lnTo>
                  <a:pt x="211" y="309"/>
                </a:lnTo>
                <a:lnTo>
                  <a:pt x="221" y="279"/>
                </a:lnTo>
                <a:lnTo>
                  <a:pt x="238" y="251"/>
                </a:lnTo>
                <a:lnTo>
                  <a:pt x="259" y="226"/>
                </a:lnTo>
                <a:lnTo>
                  <a:pt x="289" y="204"/>
                </a:lnTo>
                <a:lnTo>
                  <a:pt x="311" y="191"/>
                </a:lnTo>
                <a:lnTo>
                  <a:pt x="334" y="183"/>
                </a:lnTo>
                <a:lnTo>
                  <a:pt x="357" y="178"/>
                </a:lnTo>
                <a:lnTo>
                  <a:pt x="377" y="173"/>
                </a:lnTo>
                <a:lnTo>
                  <a:pt x="394" y="168"/>
                </a:lnTo>
                <a:lnTo>
                  <a:pt x="412" y="156"/>
                </a:lnTo>
                <a:lnTo>
                  <a:pt x="425" y="138"/>
                </a:lnTo>
                <a:lnTo>
                  <a:pt x="430" y="126"/>
                </a:lnTo>
                <a:lnTo>
                  <a:pt x="435" y="110"/>
                </a:lnTo>
                <a:lnTo>
                  <a:pt x="437" y="85"/>
                </a:lnTo>
                <a:lnTo>
                  <a:pt x="430" y="60"/>
                </a:lnTo>
                <a:lnTo>
                  <a:pt x="417" y="38"/>
                </a:lnTo>
                <a:lnTo>
                  <a:pt x="399" y="17"/>
                </a:lnTo>
                <a:lnTo>
                  <a:pt x="377" y="5"/>
                </a:lnTo>
                <a:lnTo>
                  <a:pt x="354" y="0"/>
                </a:lnTo>
                <a:lnTo>
                  <a:pt x="342" y="2"/>
                </a:lnTo>
                <a:lnTo>
                  <a:pt x="331" y="5"/>
                </a:lnTo>
                <a:lnTo>
                  <a:pt x="319" y="10"/>
                </a:lnTo>
                <a:lnTo>
                  <a:pt x="309" y="20"/>
                </a:lnTo>
                <a:lnTo>
                  <a:pt x="284" y="48"/>
                </a:lnTo>
                <a:lnTo>
                  <a:pt x="264" y="75"/>
                </a:lnTo>
                <a:lnTo>
                  <a:pt x="246" y="100"/>
                </a:lnTo>
                <a:lnTo>
                  <a:pt x="228" y="123"/>
                </a:lnTo>
                <a:lnTo>
                  <a:pt x="203" y="141"/>
                </a:lnTo>
                <a:lnTo>
                  <a:pt x="173" y="151"/>
                </a:lnTo>
                <a:lnTo>
                  <a:pt x="155" y="153"/>
                </a:lnTo>
                <a:lnTo>
                  <a:pt x="133" y="153"/>
                </a:lnTo>
                <a:lnTo>
                  <a:pt x="108" y="151"/>
                </a:lnTo>
                <a:lnTo>
                  <a:pt x="80" y="143"/>
                </a:lnTo>
                <a:lnTo>
                  <a:pt x="62" y="141"/>
                </a:lnTo>
                <a:lnTo>
                  <a:pt x="47" y="141"/>
                </a:lnTo>
                <a:lnTo>
                  <a:pt x="35" y="141"/>
                </a:lnTo>
                <a:lnTo>
                  <a:pt x="25" y="146"/>
                </a:lnTo>
                <a:lnTo>
                  <a:pt x="10" y="158"/>
                </a:lnTo>
                <a:lnTo>
                  <a:pt x="2" y="176"/>
                </a:lnTo>
                <a:lnTo>
                  <a:pt x="0" y="198"/>
                </a:lnTo>
                <a:lnTo>
                  <a:pt x="2" y="221"/>
                </a:lnTo>
                <a:lnTo>
                  <a:pt x="5" y="246"/>
                </a:lnTo>
                <a:lnTo>
                  <a:pt x="5" y="269"/>
                </a:lnTo>
                <a:lnTo>
                  <a:pt x="5" y="269"/>
                </a:lnTo>
                <a:close/>
              </a:path>
            </a:pathLst>
          </a:custGeom>
          <a:solidFill>
            <a:srgbClr val="F5F5F5"/>
          </a:solidFill>
          <a:ln w="4763">
            <a:solidFill>
              <a:srgbClr val="221F20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417059"/>
            <a:ext cx="8229600" cy="857250"/>
          </a:xfrm>
        </p:spPr>
        <p:txBody>
          <a:bodyPr/>
          <a:lstStyle/>
          <a:p>
            <a:r>
              <a:rPr lang="en-US" dirty="0"/>
              <a:t>Hepcidin regulation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9072" r="-19072"/>
          <a:stretch>
            <a:fillRect/>
          </a:stretch>
        </p:blipFill>
        <p:spPr>
          <a:xfrm>
            <a:off x="2143073" y="1200150"/>
            <a:ext cx="5715001" cy="3600450"/>
          </a:xfrm>
        </p:spPr>
      </p:pic>
      <p:sp>
        <p:nvSpPr>
          <p:cNvPr id="6" name="TextBox 5"/>
          <p:cNvSpPr txBox="1"/>
          <p:nvPr/>
        </p:nvSpPr>
        <p:spPr>
          <a:xfrm>
            <a:off x="6947280" y="591768"/>
            <a:ext cx="213706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Adapted from Finberg KE. </a:t>
            </a:r>
          </a:p>
          <a:p>
            <a:r>
              <a:rPr lang="en-US" sz="1350" dirty="0"/>
              <a:t>Hematology 2011 pp. 532-7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371234" y="2979934"/>
            <a:ext cx="2672615" cy="601205"/>
            <a:chOff x="1637645" y="3973245"/>
            <a:chExt cx="3563486" cy="801607"/>
          </a:xfrm>
        </p:grpSpPr>
        <p:sp>
          <p:nvSpPr>
            <p:cNvPr id="29" name="Rectangle 28"/>
            <p:cNvSpPr/>
            <p:nvPr/>
          </p:nvSpPr>
          <p:spPr>
            <a:xfrm>
              <a:off x="2399495" y="4221025"/>
              <a:ext cx="448830" cy="15933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7" name="Pie 26"/>
            <p:cNvSpPr/>
            <p:nvPr/>
          </p:nvSpPr>
          <p:spPr>
            <a:xfrm rot="13556642">
              <a:off x="1918798" y="3977379"/>
              <a:ext cx="666508" cy="658239"/>
            </a:xfrm>
            <a:prstGeom prst="pie">
              <a:avLst/>
            </a:prstGeom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3289113" y="4099624"/>
              <a:ext cx="804066" cy="338555"/>
              <a:chOff x="3289113" y="4099624"/>
              <a:chExt cx="804066" cy="338555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3289113" y="4099624"/>
                <a:ext cx="682418" cy="13073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3289113" y="4252024"/>
                <a:ext cx="682418" cy="13073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289113" y="4099624"/>
                <a:ext cx="804066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Arial"/>
                    <a:cs typeface="Arial"/>
                  </a:rPr>
                  <a:t>STAT3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637645" y="4015574"/>
              <a:ext cx="613932" cy="579574"/>
              <a:chOff x="1370781" y="4015577"/>
              <a:chExt cx="613932" cy="579574"/>
            </a:xfrm>
          </p:grpSpPr>
          <p:sp>
            <p:nvSpPr>
              <p:cNvPr id="31" name="Diamond 30"/>
              <p:cNvSpPr/>
              <p:nvPr/>
            </p:nvSpPr>
            <p:spPr>
              <a:xfrm>
                <a:off x="1370781" y="4015577"/>
                <a:ext cx="551829" cy="579574"/>
              </a:xfrm>
              <a:prstGeom prst="diamond">
                <a:avLst/>
              </a:prstGeom>
              <a:solidFill>
                <a:schemeClr val="accent4"/>
              </a:solidFill>
              <a:ln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428577" y="4127640"/>
                <a:ext cx="556136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Arial"/>
                    <a:cs typeface="Arial"/>
                  </a:rPr>
                  <a:t>IL-6</a:t>
                </a:r>
              </a:p>
            </p:txBody>
          </p:sp>
        </p:grpSp>
        <p:cxnSp>
          <p:nvCxnSpPr>
            <p:cNvPr id="43" name="Straight Arrow Connector 42"/>
            <p:cNvCxnSpPr/>
            <p:nvPr/>
          </p:nvCxnSpPr>
          <p:spPr>
            <a:xfrm>
              <a:off x="2929073" y="4256585"/>
              <a:ext cx="301030" cy="14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3884508" y="4435417"/>
              <a:ext cx="1316623" cy="33943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336674" y="3978833"/>
            <a:ext cx="1690377" cy="698595"/>
            <a:chOff x="5591564" y="5305113"/>
            <a:chExt cx="2253835" cy="931460"/>
          </a:xfrm>
        </p:grpSpPr>
        <p:sp>
          <p:nvSpPr>
            <p:cNvPr id="3" name="TextBox 2"/>
            <p:cNvSpPr txBox="1"/>
            <p:nvPr/>
          </p:nvSpPr>
          <p:spPr>
            <a:xfrm>
              <a:off x="6947290" y="5682576"/>
              <a:ext cx="898109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/>
                  <a:cs typeface="Arial"/>
                </a:rPr>
                <a:t>Hypoxia</a:t>
              </a:r>
            </a:p>
            <a:p>
              <a:r>
                <a:rPr lang="en-US" sz="1050" dirty="0">
                  <a:latin typeface="Arial"/>
                  <a:cs typeface="Arial"/>
                </a:rPr>
                <a:t>+/- </a:t>
              </a:r>
              <a:r>
                <a:rPr lang="en-US" sz="1050" dirty="0" err="1">
                  <a:latin typeface="Arial"/>
                  <a:cs typeface="Arial"/>
                </a:rPr>
                <a:t>epo</a:t>
              </a:r>
              <a:endParaRPr lang="en-US" sz="1050" dirty="0">
                <a:latin typeface="Arial"/>
                <a:cs typeface="Arial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 rot="7614492">
              <a:off x="6189241" y="4707436"/>
              <a:ext cx="233444" cy="1428798"/>
              <a:chOff x="9020275" y="550975"/>
              <a:chExt cx="233444" cy="1428798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9144000" y="550975"/>
                <a:ext cx="0" cy="1428798"/>
              </a:xfrm>
              <a:prstGeom prst="line">
                <a:avLst/>
              </a:prstGeom>
              <a:ln>
                <a:solidFill>
                  <a:srgbClr val="B50B1B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9020275" y="1979773"/>
                <a:ext cx="233444" cy="0"/>
              </a:xfrm>
              <a:prstGeom prst="line">
                <a:avLst/>
              </a:prstGeom>
              <a:ln>
                <a:solidFill>
                  <a:srgbClr val="B50B1B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9" name="Group 58"/>
          <p:cNvGrpSpPr/>
          <p:nvPr/>
        </p:nvGrpSpPr>
        <p:grpSpPr>
          <a:xfrm>
            <a:off x="2044311" y="1161255"/>
            <a:ext cx="3501416" cy="3550801"/>
            <a:chOff x="1201748" y="1548340"/>
            <a:chExt cx="4668554" cy="4734401"/>
          </a:xfrm>
        </p:grpSpPr>
        <p:grpSp>
          <p:nvGrpSpPr>
            <p:cNvPr id="44" name="Group 43"/>
            <p:cNvGrpSpPr/>
            <p:nvPr/>
          </p:nvGrpSpPr>
          <p:grpSpPr>
            <a:xfrm>
              <a:off x="1596757" y="5108189"/>
              <a:ext cx="1938914" cy="1174552"/>
              <a:chOff x="1596757" y="5108189"/>
              <a:chExt cx="1938914" cy="117455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596757" y="5108189"/>
                <a:ext cx="630941" cy="550928"/>
                <a:chOff x="1596757" y="5108189"/>
                <a:chExt cx="630941" cy="550928"/>
              </a:xfrm>
            </p:grpSpPr>
            <p:sp>
              <p:nvSpPr>
                <p:cNvPr id="7" name="Diamond 6"/>
                <p:cNvSpPr/>
                <p:nvPr/>
              </p:nvSpPr>
              <p:spPr>
                <a:xfrm>
                  <a:off x="1596757" y="5108189"/>
                  <a:ext cx="550928" cy="550928"/>
                </a:xfrm>
                <a:prstGeom prst="diamond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1596757" y="5248265"/>
                  <a:ext cx="630941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25" dirty="0">
                      <a:latin typeface="Arial"/>
                      <a:cs typeface="Arial"/>
                    </a:rPr>
                    <a:t>BMP6</a:t>
                  </a: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2720309" y="5111165"/>
                <a:ext cx="630941" cy="550928"/>
                <a:chOff x="1596757" y="5108189"/>
                <a:chExt cx="630941" cy="550928"/>
              </a:xfrm>
            </p:grpSpPr>
            <p:sp>
              <p:nvSpPr>
                <p:cNvPr id="14" name="Diamond 13"/>
                <p:cNvSpPr/>
                <p:nvPr/>
              </p:nvSpPr>
              <p:spPr>
                <a:xfrm>
                  <a:off x="1596757" y="5108189"/>
                  <a:ext cx="550928" cy="550928"/>
                </a:xfrm>
                <a:prstGeom prst="diamond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1596757" y="5248265"/>
                  <a:ext cx="630941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25" dirty="0">
                      <a:latin typeface="Arial"/>
                      <a:cs typeface="Arial"/>
                    </a:rPr>
                    <a:t>BMP6</a:t>
                  </a:r>
                </a:p>
              </p:txBody>
            </p:sp>
          </p:grpSp>
          <p:cxnSp>
            <p:nvCxnSpPr>
              <p:cNvPr id="18" name="Straight Arrow Connector 17"/>
              <p:cNvCxnSpPr/>
              <p:nvPr/>
            </p:nvCxnSpPr>
            <p:spPr>
              <a:xfrm flipH="1">
                <a:off x="2165561" y="5397684"/>
                <a:ext cx="458349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2988084" y="5944186"/>
                <a:ext cx="547587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Arial"/>
                    <a:cs typeface="Arial"/>
                  </a:rPr>
                  <a:t>iron</a:t>
                </a:r>
              </a:p>
            </p:txBody>
          </p:sp>
          <p:cxnSp>
            <p:nvCxnSpPr>
              <p:cNvPr id="22" name="Straight Arrow Connector 21"/>
              <p:cNvCxnSpPr>
                <a:stCxn id="20" idx="0"/>
              </p:cNvCxnSpPr>
              <p:nvPr/>
            </p:nvCxnSpPr>
            <p:spPr>
              <a:xfrm flipH="1" flipV="1">
                <a:off x="3118812" y="5584456"/>
                <a:ext cx="143065" cy="35973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132591" y="5522190"/>
                <a:ext cx="374461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latin typeface="Arial"/>
                    <a:cs typeface="Arial"/>
                  </a:rPr>
                  <a:t>?</a:t>
                </a:r>
              </a:p>
            </p:txBody>
          </p:sp>
        </p:grpSp>
        <p:sp>
          <p:nvSpPr>
            <p:cNvPr id="58" name="Freeform 57"/>
            <p:cNvSpPr/>
            <p:nvPr/>
          </p:nvSpPr>
          <p:spPr>
            <a:xfrm>
              <a:off x="1201748" y="1548340"/>
              <a:ext cx="4668554" cy="3606409"/>
            </a:xfrm>
            <a:custGeom>
              <a:avLst/>
              <a:gdLst>
                <a:gd name="connsiteX0" fmla="*/ 319574 w 5023591"/>
                <a:gd name="connsiteY0" fmla="*/ 3871802 h 3871802"/>
                <a:gd name="connsiteX1" fmla="*/ 47441 w 5023591"/>
                <a:gd name="connsiteY1" fmla="*/ 2290931 h 3871802"/>
                <a:gd name="connsiteX2" fmla="*/ 410285 w 5023591"/>
                <a:gd name="connsiteY2" fmla="*/ 282448 h 3871802"/>
                <a:gd name="connsiteX3" fmla="*/ 3779553 w 5023591"/>
                <a:gd name="connsiteY3" fmla="*/ 62162 h 3871802"/>
                <a:gd name="connsiteX4" fmla="*/ 4725540 w 5023591"/>
                <a:gd name="connsiteY4" fmla="*/ 735976 h 3871802"/>
                <a:gd name="connsiteX5" fmla="*/ 5023591 w 5023591"/>
                <a:gd name="connsiteY5" fmla="*/ 1150631 h 3871802"/>
                <a:gd name="connsiteX0" fmla="*/ 444065 w 5031453"/>
                <a:gd name="connsiteY0" fmla="*/ 3638559 h 3638559"/>
                <a:gd name="connsiteX1" fmla="*/ 55303 w 5031453"/>
                <a:gd name="connsiteY1" fmla="*/ 2290931 h 3638559"/>
                <a:gd name="connsiteX2" fmla="*/ 418147 w 5031453"/>
                <a:gd name="connsiteY2" fmla="*/ 282448 h 3638559"/>
                <a:gd name="connsiteX3" fmla="*/ 3787415 w 5031453"/>
                <a:gd name="connsiteY3" fmla="*/ 62162 h 3638559"/>
                <a:gd name="connsiteX4" fmla="*/ 4733402 w 5031453"/>
                <a:gd name="connsiteY4" fmla="*/ 735976 h 3638559"/>
                <a:gd name="connsiteX5" fmla="*/ 5031453 w 5031453"/>
                <a:gd name="connsiteY5" fmla="*/ 1150631 h 3638559"/>
                <a:gd name="connsiteX0" fmla="*/ 444065 w 5031453"/>
                <a:gd name="connsiteY0" fmla="*/ 3638559 h 3638559"/>
                <a:gd name="connsiteX1" fmla="*/ 55303 w 5031453"/>
                <a:gd name="connsiteY1" fmla="*/ 2290931 h 3638559"/>
                <a:gd name="connsiteX2" fmla="*/ 418147 w 5031453"/>
                <a:gd name="connsiteY2" fmla="*/ 282448 h 3638559"/>
                <a:gd name="connsiteX3" fmla="*/ 3787415 w 5031453"/>
                <a:gd name="connsiteY3" fmla="*/ 62162 h 3638559"/>
                <a:gd name="connsiteX4" fmla="*/ 4733402 w 5031453"/>
                <a:gd name="connsiteY4" fmla="*/ 735976 h 3638559"/>
                <a:gd name="connsiteX5" fmla="*/ 5031453 w 5031453"/>
                <a:gd name="connsiteY5" fmla="*/ 1150631 h 3638559"/>
                <a:gd name="connsiteX0" fmla="*/ 268178 w 4855566"/>
                <a:gd name="connsiteY0" fmla="*/ 3718987 h 3718987"/>
                <a:gd name="connsiteX1" fmla="*/ 242260 w 4855566"/>
                <a:gd name="connsiteY1" fmla="*/ 362876 h 3718987"/>
                <a:gd name="connsiteX2" fmla="*/ 3611528 w 4855566"/>
                <a:gd name="connsiteY2" fmla="*/ 142590 h 3718987"/>
                <a:gd name="connsiteX3" fmla="*/ 4557515 w 4855566"/>
                <a:gd name="connsiteY3" fmla="*/ 816404 h 3718987"/>
                <a:gd name="connsiteX4" fmla="*/ 4855566 w 4855566"/>
                <a:gd name="connsiteY4" fmla="*/ 1231059 h 3718987"/>
                <a:gd name="connsiteX0" fmla="*/ 400588 w 4987976"/>
                <a:gd name="connsiteY0" fmla="*/ 3718987 h 3718987"/>
                <a:gd name="connsiteX1" fmla="*/ 374670 w 4987976"/>
                <a:gd name="connsiteY1" fmla="*/ 362876 h 3718987"/>
                <a:gd name="connsiteX2" fmla="*/ 3743938 w 4987976"/>
                <a:gd name="connsiteY2" fmla="*/ 142590 h 3718987"/>
                <a:gd name="connsiteX3" fmla="*/ 4689925 w 4987976"/>
                <a:gd name="connsiteY3" fmla="*/ 816404 h 3718987"/>
                <a:gd name="connsiteX4" fmla="*/ 4987976 w 4987976"/>
                <a:gd name="connsiteY4" fmla="*/ 1231059 h 3718987"/>
                <a:gd name="connsiteX0" fmla="*/ 400588 w 4987976"/>
                <a:gd name="connsiteY0" fmla="*/ 3744054 h 3744054"/>
                <a:gd name="connsiteX1" fmla="*/ 374670 w 4987976"/>
                <a:gd name="connsiteY1" fmla="*/ 387943 h 3744054"/>
                <a:gd name="connsiteX2" fmla="*/ 3743938 w 4987976"/>
                <a:gd name="connsiteY2" fmla="*/ 167657 h 3744054"/>
                <a:gd name="connsiteX3" fmla="*/ 4987976 w 4987976"/>
                <a:gd name="connsiteY3" fmla="*/ 1256126 h 3744054"/>
                <a:gd name="connsiteX0" fmla="*/ 400588 w 4651049"/>
                <a:gd name="connsiteY0" fmla="*/ 3717469 h 3717469"/>
                <a:gd name="connsiteX1" fmla="*/ 374670 w 4651049"/>
                <a:gd name="connsiteY1" fmla="*/ 361358 h 3717469"/>
                <a:gd name="connsiteX2" fmla="*/ 3743938 w 4651049"/>
                <a:gd name="connsiteY2" fmla="*/ 141072 h 3717469"/>
                <a:gd name="connsiteX3" fmla="*/ 4651049 w 4651049"/>
                <a:gd name="connsiteY3" fmla="*/ 788970 h 3717469"/>
                <a:gd name="connsiteX0" fmla="*/ 400588 w 4651049"/>
                <a:gd name="connsiteY0" fmla="*/ 3717469 h 3717469"/>
                <a:gd name="connsiteX1" fmla="*/ 374670 w 4651049"/>
                <a:gd name="connsiteY1" fmla="*/ 361358 h 3717469"/>
                <a:gd name="connsiteX2" fmla="*/ 3743938 w 4651049"/>
                <a:gd name="connsiteY2" fmla="*/ 141072 h 3717469"/>
                <a:gd name="connsiteX3" fmla="*/ 4651049 w 4651049"/>
                <a:gd name="connsiteY3" fmla="*/ 788970 h 3717469"/>
                <a:gd name="connsiteX0" fmla="*/ 462019 w 4712480"/>
                <a:gd name="connsiteY0" fmla="*/ 3509275 h 3509275"/>
                <a:gd name="connsiteX1" fmla="*/ 436101 w 4712480"/>
                <a:gd name="connsiteY1" fmla="*/ 153164 h 3509275"/>
                <a:gd name="connsiteX2" fmla="*/ 4712480 w 4712480"/>
                <a:gd name="connsiteY2" fmla="*/ 580776 h 3509275"/>
                <a:gd name="connsiteX0" fmla="*/ 462019 w 4712480"/>
                <a:gd name="connsiteY0" fmla="*/ 3640177 h 3640177"/>
                <a:gd name="connsiteX1" fmla="*/ 436101 w 4712480"/>
                <a:gd name="connsiteY1" fmla="*/ 284066 h 3640177"/>
                <a:gd name="connsiteX2" fmla="*/ 4712480 w 4712480"/>
                <a:gd name="connsiteY2" fmla="*/ 711678 h 3640177"/>
                <a:gd name="connsiteX0" fmla="*/ 418093 w 4668554"/>
                <a:gd name="connsiteY0" fmla="*/ 3606409 h 3606409"/>
                <a:gd name="connsiteX1" fmla="*/ 469927 w 4668554"/>
                <a:gd name="connsiteY1" fmla="*/ 302130 h 3606409"/>
                <a:gd name="connsiteX2" fmla="*/ 4668554 w 4668554"/>
                <a:gd name="connsiteY2" fmla="*/ 677910 h 3606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8554" h="3606409">
                  <a:moveTo>
                    <a:pt x="418093" y="3606409"/>
                  </a:moveTo>
                  <a:cubicBezTo>
                    <a:pt x="-53820" y="3386663"/>
                    <a:pt x="-238483" y="790213"/>
                    <a:pt x="469927" y="302130"/>
                  </a:cubicBezTo>
                  <a:cubicBezTo>
                    <a:pt x="1178337" y="-185953"/>
                    <a:pt x="4542207" y="-97948"/>
                    <a:pt x="4668554" y="677910"/>
                  </a:cubicBezTo>
                </a:path>
              </a:pathLst>
            </a:custGeom>
            <a:ln>
              <a:solidFill>
                <a:srgbClr val="B50B1B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469332" y="2390744"/>
            <a:ext cx="1477948" cy="1424573"/>
            <a:chOff x="5768442" y="3187658"/>
            <a:chExt cx="1970597" cy="1899431"/>
          </a:xfrm>
        </p:grpSpPr>
        <p:sp>
          <p:nvSpPr>
            <p:cNvPr id="60" name="Oval 59"/>
            <p:cNvSpPr/>
            <p:nvPr/>
          </p:nvSpPr>
          <p:spPr>
            <a:xfrm>
              <a:off x="6872990" y="3814818"/>
              <a:ext cx="803225" cy="348471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5768442" y="3187658"/>
              <a:ext cx="1970597" cy="1899431"/>
              <a:chOff x="5768442" y="3187658"/>
              <a:chExt cx="1970597" cy="1899431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6872990" y="3861685"/>
                <a:ext cx="866049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Arial"/>
                    <a:cs typeface="Arial"/>
                  </a:rPr>
                  <a:t>SMAD7</a:t>
                </a:r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>
                <a:off x="6233147" y="3187658"/>
                <a:ext cx="714144" cy="6271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Group 69"/>
              <p:cNvGrpSpPr/>
              <p:nvPr/>
            </p:nvGrpSpPr>
            <p:grpSpPr>
              <a:xfrm rot="17470464">
                <a:off x="5329715" y="4097018"/>
                <a:ext cx="1428798" cy="551343"/>
                <a:chOff x="6961815" y="4258043"/>
                <a:chExt cx="1428798" cy="551343"/>
              </a:xfrm>
            </p:grpSpPr>
            <p:cxnSp>
              <p:nvCxnSpPr>
                <p:cNvPr id="68" name="Straight Connector 67"/>
                <p:cNvCxnSpPr/>
                <p:nvPr/>
              </p:nvCxnSpPr>
              <p:spPr>
                <a:xfrm rot="7614492">
                  <a:off x="7676214" y="4094987"/>
                  <a:ext cx="0" cy="1428798"/>
                </a:xfrm>
                <a:prstGeom prst="line">
                  <a:avLst/>
                </a:prstGeom>
                <a:ln>
                  <a:solidFill>
                    <a:srgbClr val="B50B1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7614492">
                  <a:off x="6992465" y="4374765"/>
                  <a:ext cx="233444" cy="0"/>
                </a:xfrm>
                <a:prstGeom prst="line">
                  <a:avLst/>
                </a:prstGeom>
                <a:ln>
                  <a:solidFill>
                    <a:srgbClr val="B50B1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4" name="Group 93"/>
          <p:cNvGrpSpPr/>
          <p:nvPr/>
        </p:nvGrpSpPr>
        <p:grpSpPr>
          <a:xfrm>
            <a:off x="1473380" y="3146616"/>
            <a:ext cx="6363024" cy="1894773"/>
            <a:chOff x="1029368" y="4195488"/>
            <a:chExt cx="7895170" cy="2526364"/>
          </a:xfrm>
        </p:grpSpPr>
        <p:grpSp>
          <p:nvGrpSpPr>
            <p:cNvPr id="85" name="Group 84"/>
            <p:cNvGrpSpPr/>
            <p:nvPr/>
          </p:nvGrpSpPr>
          <p:grpSpPr>
            <a:xfrm>
              <a:off x="8049143" y="4736803"/>
              <a:ext cx="875395" cy="553997"/>
              <a:chOff x="8049143" y="4640032"/>
              <a:chExt cx="875395" cy="553997"/>
            </a:xfrm>
          </p:grpSpPr>
          <p:sp>
            <p:nvSpPr>
              <p:cNvPr id="79" name="Hexagon 78"/>
              <p:cNvSpPr/>
              <p:nvPr/>
            </p:nvSpPr>
            <p:spPr>
              <a:xfrm>
                <a:off x="8049143" y="4648174"/>
                <a:ext cx="834238" cy="523220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8107648" y="4640032"/>
                <a:ext cx="816890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>
                    <a:latin typeface="Arial"/>
                    <a:cs typeface="Arial"/>
                  </a:rPr>
                  <a:t>erythro</a:t>
                </a:r>
                <a:endParaRPr lang="en-US" sz="1050" dirty="0">
                  <a:latin typeface="Arial"/>
                  <a:cs typeface="Arial"/>
                </a:endParaRPr>
              </a:p>
              <a:p>
                <a:r>
                  <a:rPr lang="en-US" sz="1050" dirty="0" err="1">
                    <a:latin typeface="Arial"/>
                    <a:cs typeface="Arial"/>
                  </a:rPr>
                  <a:t>ferrone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</p:grpSp>
        <p:sp>
          <p:nvSpPr>
            <p:cNvPr id="84" name="Freeform 83"/>
            <p:cNvSpPr/>
            <p:nvPr/>
          </p:nvSpPr>
          <p:spPr>
            <a:xfrm>
              <a:off x="1029368" y="5507789"/>
              <a:ext cx="7272421" cy="1214063"/>
            </a:xfrm>
            <a:custGeom>
              <a:avLst/>
              <a:gdLst>
                <a:gd name="connsiteX0" fmla="*/ 0 w 7272421"/>
                <a:gd name="connsiteY0" fmla="*/ 628316 h 1455029"/>
                <a:gd name="connsiteX1" fmla="*/ 2112211 w 7272421"/>
                <a:gd name="connsiteY1" fmla="*/ 1283368 h 1455029"/>
                <a:gd name="connsiteX2" fmla="*/ 6055895 w 7272421"/>
                <a:gd name="connsiteY2" fmla="*/ 1350210 h 1455029"/>
                <a:gd name="connsiteX3" fmla="*/ 7272421 w 7272421"/>
                <a:gd name="connsiteY3" fmla="*/ 0 h 1455029"/>
                <a:gd name="connsiteX0" fmla="*/ 0 w 7272421"/>
                <a:gd name="connsiteY0" fmla="*/ 628316 h 1297365"/>
                <a:gd name="connsiteX1" fmla="*/ 2112211 w 7272421"/>
                <a:gd name="connsiteY1" fmla="*/ 1283368 h 1297365"/>
                <a:gd name="connsiteX2" fmla="*/ 6189579 w 7272421"/>
                <a:gd name="connsiteY2" fmla="*/ 989262 h 1297365"/>
                <a:gd name="connsiteX3" fmla="*/ 7272421 w 7272421"/>
                <a:gd name="connsiteY3" fmla="*/ 0 h 1297365"/>
                <a:gd name="connsiteX0" fmla="*/ 0 w 7272421"/>
                <a:gd name="connsiteY0" fmla="*/ 628316 h 1146707"/>
                <a:gd name="connsiteX1" fmla="*/ 2125580 w 7272421"/>
                <a:gd name="connsiteY1" fmla="*/ 1109578 h 1146707"/>
                <a:gd name="connsiteX2" fmla="*/ 6189579 w 7272421"/>
                <a:gd name="connsiteY2" fmla="*/ 989262 h 1146707"/>
                <a:gd name="connsiteX3" fmla="*/ 7272421 w 7272421"/>
                <a:gd name="connsiteY3" fmla="*/ 0 h 1146707"/>
                <a:gd name="connsiteX0" fmla="*/ 0 w 7272421"/>
                <a:gd name="connsiteY0" fmla="*/ 628316 h 1171524"/>
                <a:gd name="connsiteX1" fmla="*/ 2125580 w 7272421"/>
                <a:gd name="connsiteY1" fmla="*/ 1109578 h 1171524"/>
                <a:gd name="connsiteX2" fmla="*/ 6189579 w 7272421"/>
                <a:gd name="connsiteY2" fmla="*/ 1042735 h 1171524"/>
                <a:gd name="connsiteX3" fmla="*/ 7272421 w 7272421"/>
                <a:gd name="connsiteY3" fmla="*/ 0 h 1171524"/>
                <a:gd name="connsiteX0" fmla="*/ 0 w 7272421"/>
                <a:gd name="connsiteY0" fmla="*/ 762000 h 1313452"/>
                <a:gd name="connsiteX1" fmla="*/ 2125580 w 7272421"/>
                <a:gd name="connsiteY1" fmla="*/ 1243262 h 1313452"/>
                <a:gd name="connsiteX2" fmla="*/ 6189579 w 7272421"/>
                <a:gd name="connsiteY2" fmla="*/ 1176419 h 1313452"/>
                <a:gd name="connsiteX3" fmla="*/ 7272421 w 7272421"/>
                <a:gd name="connsiteY3" fmla="*/ 0 h 1313452"/>
                <a:gd name="connsiteX0" fmla="*/ 0 w 7272421"/>
                <a:gd name="connsiteY0" fmla="*/ 668422 h 1214063"/>
                <a:gd name="connsiteX1" fmla="*/ 2125580 w 7272421"/>
                <a:gd name="connsiteY1" fmla="*/ 1149684 h 1214063"/>
                <a:gd name="connsiteX2" fmla="*/ 6189579 w 7272421"/>
                <a:gd name="connsiteY2" fmla="*/ 1082841 h 1214063"/>
                <a:gd name="connsiteX3" fmla="*/ 7272421 w 7272421"/>
                <a:gd name="connsiteY3" fmla="*/ 0 h 1214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2421" h="1214063">
                  <a:moveTo>
                    <a:pt x="0" y="668422"/>
                  </a:moveTo>
                  <a:cubicBezTo>
                    <a:pt x="551447" y="935790"/>
                    <a:pt x="1093984" y="1080614"/>
                    <a:pt x="2125580" y="1149684"/>
                  </a:cubicBezTo>
                  <a:cubicBezTo>
                    <a:pt x="3157176" y="1218754"/>
                    <a:pt x="5331772" y="1274455"/>
                    <a:pt x="6189579" y="1082841"/>
                  </a:cubicBezTo>
                  <a:cubicBezTo>
                    <a:pt x="7047386" y="891227"/>
                    <a:pt x="7272421" y="0"/>
                    <a:pt x="7272421" y="0"/>
                  </a:cubicBezTo>
                </a:path>
              </a:pathLst>
            </a:custGeom>
            <a:ln>
              <a:solidFill>
                <a:srgbClr val="C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93" name="Group 92"/>
            <p:cNvGrpSpPr/>
            <p:nvPr/>
          </p:nvGrpSpPr>
          <p:grpSpPr>
            <a:xfrm rot="19418816">
              <a:off x="6123418" y="4195488"/>
              <a:ext cx="1725965" cy="1443265"/>
              <a:chOff x="8527613" y="2371553"/>
              <a:chExt cx="1725965" cy="1443265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 flipH="1" flipV="1">
                <a:off x="8535247" y="2496069"/>
                <a:ext cx="1718331" cy="1318749"/>
              </a:xfrm>
              <a:prstGeom prst="line">
                <a:avLst/>
              </a:prstGeom>
              <a:ln>
                <a:solidFill>
                  <a:srgbClr val="B50B1B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rot="7614492">
                <a:off x="8410891" y="2488275"/>
                <a:ext cx="233444" cy="0"/>
              </a:xfrm>
              <a:prstGeom prst="line">
                <a:avLst/>
              </a:prstGeom>
              <a:ln>
                <a:solidFill>
                  <a:srgbClr val="B50B1B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2" name="Group 101"/>
          <p:cNvGrpSpPr/>
          <p:nvPr/>
        </p:nvGrpSpPr>
        <p:grpSpPr>
          <a:xfrm>
            <a:off x="6526417" y="1692605"/>
            <a:ext cx="955289" cy="380748"/>
            <a:chOff x="7177891" y="2256804"/>
            <a:chExt cx="1273718" cy="507663"/>
          </a:xfrm>
        </p:grpSpPr>
        <p:sp>
          <p:nvSpPr>
            <p:cNvPr id="95" name="TextBox 94"/>
            <p:cNvSpPr txBox="1"/>
            <p:nvPr/>
          </p:nvSpPr>
          <p:spPr>
            <a:xfrm>
              <a:off x="7647543" y="2425913"/>
              <a:ext cx="8040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/>
                  <a:cs typeface="Arial"/>
                </a:rPr>
                <a:t>Fe def.</a:t>
              </a:r>
            </a:p>
          </p:txBody>
        </p:sp>
        <p:cxnSp>
          <p:nvCxnSpPr>
            <p:cNvPr id="97" name="Straight Arrow Connector 96"/>
            <p:cNvCxnSpPr>
              <a:stCxn id="95" idx="1"/>
            </p:cNvCxnSpPr>
            <p:nvPr/>
          </p:nvCxnSpPr>
          <p:spPr>
            <a:xfrm flipH="1" flipV="1">
              <a:off x="7193959" y="2566130"/>
              <a:ext cx="453584" cy="290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7177891" y="2256804"/>
              <a:ext cx="38087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Arial"/>
                  <a:cs typeface="Arial"/>
                </a:rPr>
                <a:t>+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05ED62F-2BEC-4B54-A592-612526760863}"/>
              </a:ext>
            </a:extLst>
          </p:cNvPr>
          <p:cNvCxnSpPr/>
          <p:nvPr/>
        </p:nvCxnSpPr>
        <p:spPr>
          <a:xfrm>
            <a:off x="3492443" y="2390743"/>
            <a:ext cx="117392" cy="23926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C14E47A-86B0-4451-B1F5-385F2CE4951E}"/>
              </a:ext>
            </a:extLst>
          </p:cNvPr>
          <p:cNvSpPr txBox="1"/>
          <p:nvPr/>
        </p:nvSpPr>
        <p:spPr>
          <a:xfrm>
            <a:off x="3492444" y="286111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35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4C67803-D373-4A17-BCA3-9D16171F67A0}"/>
              </a:ext>
            </a:extLst>
          </p:cNvPr>
          <p:cNvSpPr txBox="1"/>
          <p:nvPr/>
        </p:nvSpPr>
        <p:spPr>
          <a:xfrm>
            <a:off x="3492443" y="2581268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/>
                <a:cs typeface="Arial"/>
              </a:rPr>
              <a:t>iron</a:t>
            </a:r>
          </a:p>
        </p:txBody>
      </p:sp>
    </p:spTree>
    <p:extLst>
      <p:ext uri="{BB962C8B-B14F-4D97-AF65-F5344CB8AC3E}">
        <p14:creationId xmlns:p14="http://schemas.microsoft.com/office/powerpoint/2010/main" val="787852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879412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Warning: Contents may be hot!</a:t>
            </a:r>
            <a:br>
              <a:rPr lang="en-US" sz="4000" dirty="0"/>
            </a:br>
            <a:r>
              <a:rPr lang="en-US" sz="4000" dirty="0"/>
              <a:t>Free Radicals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845757"/>
            <a:ext cx="8229600" cy="262314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Free iron is highly reactive</a:t>
            </a:r>
          </a:p>
          <a:p>
            <a:r>
              <a:rPr lang="en-US" dirty="0"/>
              <a:t>Generates free radicals by the Fenton reaction: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Ergo the body must keep iron under very tight control</a:t>
            </a:r>
          </a:p>
          <a:p>
            <a:r>
              <a:rPr lang="en-US" dirty="0"/>
              <a:t>E.g. </a:t>
            </a:r>
            <a:r>
              <a:rPr lang="en-US" dirty="0" err="1"/>
              <a:t>K</a:t>
            </a:r>
            <a:r>
              <a:rPr lang="en-US" baseline="-25000" dirty="0" err="1"/>
              <a:t>d</a:t>
            </a:r>
            <a:r>
              <a:rPr lang="en-US" dirty="0"/>
              <a:t> of transferrin is ~10</a:t>
            </a:r>
            <a:r>
              <a:rPr lang="en-US" baseline="30000" dirty="0"/>
              <a:t>-20</a:t>
            </a:r>
            <a:r>
              <a:rPr lang="en-US" dirty="0"/>
              <a:t>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02952A-4D7D-4AFF-9460-E2168A2C30E2}"/>
              </a:ext>
            </a:extLst>
          </p:cNvPr>
          <p:cNvSpPr/>
          <p:nvPr/>
        </p:nvSpPr>
        <p:spPr>
          <a:xfrm>
            <a:off x="1464733" y="269566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/>
              <a:t>Fe</a:t>
            </a:r>
            <a:r>
              <a:rPr lang="pt-BR" b="1" baseline="30000" dirty="0"/>
              <a:t>2+</a:t>
            </a:r>
            <a:r>
              <a:rPr lang="pt-BR" b="1" dirty="0"/>
              <a:t> + H</a:t>
            </a:r>
            <a:r>
              <a:rPr lang="pt-BR" b="1" baseline="-25000" dirty="0"/>
              <a:t>2</a:t>
            </a:r>
            <a:r>
              <a:rPr lang="pt-BR" b="1" dirty="0"/>
              <a:t>O</a:t>
            </a:r>
            <a:r>
              <a:rPr lang="pt-BR" b="1" baseline="-25000" dirty="0"/>
              <a:t>2</a:t>
            </a:r>
            <a:r>
              <a:rPr lang="pt-BR" b="1" dirty="0"/>
              <a:t> ----&gt; Fe</a:t>
            </a:r>
            <a:r>
              <a:rPr lang="pt-BR" b="1" baseline="30000" dirty="0"/>
              <a:t>3+</a:t>
            </a:r>
            <a:r>
              <a:rPr lang="pt-BR" b="1" dirty="0"/>
              <a:t> + .OH + OH</a:t>
            </a:r>
            <a:r>
              <a:rPr lang="pt-BR" b="1" baseline="30000" dirty="0"/>
              <a:t>-</a:t>
            </a:r>
            <a:endParaRPr lang="pt-BR" b="1" dirty="0"/>
          </a:p>
          <a:p>
            <a:pPr algn="ctr"/>
            <a:r>
              <a:rPr lang="pt-BR" b="1" dirty="0"/>
              <a:t>Fe</a:t>
            </a:r>
            <a:r>
              <a:rPr lang="pt-BR" b="1" baseline="30000" dirty="0"/>
              <a:t>3+</a:t>
            </a:r>
            <a:r>
              <a:rPr lang="pt-BR" b="1" dirty="0"/>
              <a:t> + H</a:t>
            </a:r>
            <a:r>
              <a:rPr lang="pt-BR" b="1" baseline="-25000" dirty="0"/>
              <a:t>2</a:t>
            </a:r>
            <a:r>
              <a:rPr lang="pt-BR" b="1" dirty="0"/>
              <a:t>O</a:t>
            </a:r>
            <a:r>
              <a:rPr lang="pt-BR" b="1" baseline="-25000" dirty="0"/>
              <a:t>2</a:t>
            </a:r>
            <a:r>
              <a:rPr lang="pt-BR" b="1" dirty="0"/>
              <a:t> ----&gt; Fe</a:t>
            </a:r>
            <a:r>
              <a:rPr lang="pt-BR" b="1" baseline="30000" dirty="0"/>
              <a:t>2+</a:t>
            </a:r>
            <a:r>
              <a:rPr lang="pt-BR" b="1" dirty="0"/>
              <a:t> + .OOH + H</a:t>
            </a:r>
            <a:r>
              <a:rPr lang="pt-BR" b="1" baseline="30000" dirty="0"/>
              <a:t>+</a:t>
            </a:r>
            <a:br>
              <a:rPr lang="pt-BR" dirty="0">
                <a:solidFill>
                  <a:srgbClr val="000000"/>
                </a:solidFill>
              </a:rPr>
            </a:br>
            <a:endParaRPr lang="pt-BR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6DE2D5-5EDF-4120-BA09-E8F0E83C8346}"/>
              </a:ext>
            </a:extLst>
          </p:cNvPr>
          <p:cNvGrpSpPr/>
          <p:nvPr/>
        </p:nvGrpSpPr>
        <p:grpSpPr>
          <a:xfrm>
            <a:off x="6036733" y="2695663"/>
            <a:ext cx="2067161" cy="646331"/>
            <a:chOff x="6477511" y="2851152"/>
            <a:chExt cx="2067161" cy="646331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5D716E9B-0AAC-4D93-98CF-448B8B5F23AA}"/>
                </a:ext>
              </a:extLst>
            </p:cNvPr>
            <p:cNvSpPr/>
            <p:nvPr/>
          </p:nvSpPr>
          <p:spPr>
            <a:xfrm rot="10800000">
              <a:off x="6477511" y="2919636"/>
              <a:ext cx="687334" cy="5093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DC670C-5A52-4022-9BCF-622B5C993D3C}"/>
                </a:ext>
              </a:extLst>
            </p:cNvPr>
            <p:cNvSpPr txBox="1"/>
            <p:nvPr/>
          </p:nvSpPr>
          <p:spPr>
            <a:xfrm>
              <a:off x="7266758" y="2851152"/>
              <a:ext cx="127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/>
                <a:t>Do not</a:t>
              </a:r>
            </a:p>
            <a:p>
              <a:r>
                <a:rPr lang="en-CA" dirty="0"/>
                <a:t>memorize!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47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16D8B-6136-4475-82E7-3F2CE23C6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518498"/>
            <a:ext cx="8229600" cy="857250"/>
          </a:xfrm>
        </p:spPr>
        <p:txBody>
          <a:bodyPr/>
          <a:lstStyle/>
          <a:p>
            <a:r>
              <a:rPr lang="en-CA" dirty="0"/>
              <a:t>Safe iron handling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9FE5B-AD28-4529-BEA4-02EE84A18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0" y="1312333"/>
            <a:ext cx="7518400" cy="3488267"/>
          </a:xfrm>
        </p:spPr>
        <p:txBody>
          <a:bodyPr>
            <a:normAutofit fontScale="77500" lnSpcReduction="20000"/>
          </a:bodyPr>
          <a:lstStyle/>
          <a:p>
            <a:r>
              <a:rPr lang="en-CA" u="sng" dirty="0"/>
              <a:t>Ferritin</a:t>
            </a:r>
            <a:r>
              <a:rPr lang="en-CA" dirty="0"/>
              <a:t> is the primary </a:t>
            </a:r>
            <a:r>
              <a:rPr lang="en-CA" i="1" dirty="0"/>
              <a:t>intracellular</a:t>
            </a:r>
            <a:r>
              <a:rPr lang="en-CA" dirty="0"/>
              <a:t> storage protein for iron (the liver is the pantry)</a:t>
            </a:r>
          </a:p>
          <a:p>
            <a:pPr lvl="1"/>
            <a:r>
              <a:rPr lang="en-CA" dirty="0"/>
              <a:t>24-subunit spherical cage, tightly sequesters up to 4500 Fe</a:t>
            </a:r>
            <a:r>
              <a:rPr lang="en-CA" baseline="30000" dirty="0"/>
              <a:t>3+</a:t>
            </a:r>
            <a:r>
              <a:rPr lang="en-CA" dirty="0"/>
              <a:t> ions</a:t>
            </a:r>
          </a:p>
          <a:p>
            <a:pPr lvl="1"/>
            <a:r>
              <a:rPr lang="en-CA" dirty="0"/>
              <a:t>More iron =&gt; more ferritin synthesized</a:t>
            </a:r>
          </a:p>
          <a:p>
            <a:pPr lvl="1"/>
            <a:r>
              <a:rPr lang="en-CA" dirty="0"/>
              <a:t>Correlates with amount in plasma, though plasma ferritin has no evident function</a:t>
            </a:r>
          </a:p>
          <a:p>
            <a:r>
              <a:rPr lang="en-CA" u="sng" dirty="0"/>
              <a:t>Transferrin</a:t>
            </a:r>
            <a:r>
              <a:rPr lang="en-CA" dirty="0"/>
              <a:t> is the protein that transports iron through plasma to </a:t>
            </a:r>
            <a:r>
              <a:rPr lang="en-CA" dirty="0" err="1"/>
              <a:t>TfR</a:t>
            </a:r>
            <a:r>
              <a:rPr lang="en-CA" dirty="0"/>
              <a:t>-expressing cells</a:t>
            </a:r>
          </a:p>
          <a:p>
            <a:pPr lvl="1"/>
            <a:r>
              <a:rPr lang="en-CA" dirty="0"/>
              <a:t>Iron deficiency =&gt; increased transferrin synthesis</a:t>
            </a:r>
          </a:p>
          <a:p>
            <a:pPr lvl="1"/>
            <a:r>
              <a:rPr lang="en-CA" dirty="0"/>
              <a:t>Measured as Total Iron Binding Capacity (TIBC)</a:t>
            </a:r>
          </a:p>
          <a:p>
            <a:pPr lvl="1"/>
            <a:r>
              <a:rPr lang="en-CA" dirty="0"/>
              <a:t>i.e. </a:t>
            </a:r>
            <a:r>
              <a:rPr lang="en-CA" i="1" dirty="0"/>
              <a:t>TIBC = transferrin 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90357-7EB1-4C4E-9AF3-D94257761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2314" y="1792294"/>
            <a:ext cx="1264172" cy="126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7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6C4A2-A2E8-4C0F-9DE0-2EB70E257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700" dirty="0"/>
              <a:t>Too many cooks…</a:t>
            </a:r>
            <a:br>
              <a:rPr lang="en-CA" dirty="0"/>
            </a:br>
            <a:r>
              <a:rPr lang="en-CA" dirty="0"/>
              <a:t>Iron &amp; Acute phase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83FC8-F883-4CE0-A7F7-12CEEC32A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Inflammatory signals (especially IL-6) trigger changes in hepatic synthesis of many plasma proteins</a:t>
            </a:r>
          </a:p>
          <a:p>
            <a:r>
              <a:rPr lang="en-CA" dirty="0"/>
              <a:t>Ferritin increases </a:t>
            </a:r>
          </a:p>
          <a:p>
            <a:pPr lvl="1"/>
            <a:r>
              <a:rPr lang="en-CA" dirty="0"/>
              <a:t>like CRP or fibrinogen</a:t>
            </a:r>
          </a:p>
          <a:p>
            <a:r>
              <a:rPr lang="en-CA" dirty="0"/>
              <a:t>Transferrin decreases</a:t>
            </a:r>
          </a:p>
          <a:p>
            <a:pPr lvl="1"/>
            <a:r>
              <a:rPr lang="en-CA" dirty="0"/>
              <a:t>like albumin</a:t>
            </a:r>
          </a:p>
          <a:p>
            <a:r>
              <a:rPr lang="en-CA" dirty="0"/>
              <a:t>Hepcidin increases</a:t>
            </a:r>
          </a:p>
          <a:p>
            <a:pPr lvl="1"/>
            <a:r>
              <a:rPr lang="en-CA" dirty="0"/>
              <a:t>Sequestering iron in cells, so </a:t>
            </a:r>
            <a:r>
              <a:rPr lang="en-CA" u="sng" dirty="0"/>
              <a:t>serum iron falls</a:t>
            </a:r>
          </a:p>
        </p:txBody>
      </p:sp>
    </p:spTree>
    <p:extLst>
      <p:ext uri="{BB962C8B-B14F-4D97-AF65-F5344CB8AC3E}">
        <p14:creationId xmlns:p14="http://schemas.microsoft.com/office/powerpoint/2010/main" val="1902895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E2B39-442D-4374-920D-A02C29AF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456792"/>
            <a:ext cx="8229600" cy="857250"/>
          </a:xfrm>
        </p:spPr>
        <p:txBody>
          <a:bodyPr/>
          <a:lstStyle/>
          <a:p>
            <a:r>
              <a:rPr lang="en-CA" dirty="0"/>
              <a:t>Tests of Iron Status</a:t>
            </a:r>
            <a:endParaRPr lang="en-CA" i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4B6EAB4-58C2-4300-9609-C9125431DF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3357963"/>
              </p:ext>
            </p:extLst>
          </p:nvPr>
        </p:nvGraphicFramePr>
        <p:xfrm>
          <a:off x="2143073" y="1303544"/>
          <a:ext cx="5715001" cy="2818058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1142517">
                  <a:extLst>
                    <a:ext uri="{9D8B030D-6E8A-4147-A177-3AD203B41FA5}">
                      <a16:colId xmlns:a16="http://schemas.microsoft.com/office/drawing/2014/main" val="2642096579"/>
                    </a:ext>
                  </a:extLst>
                </a:gridCol>
                <a:gridCol w="1143121">
                  <a:extLst>
                    <a:ext uri="{9D8B030D-6E8A-4147-A177-3AD203B41FA5}">
                      <a16:colId xmlns:a16="http://schemas.microsoft.com/office/drawing/2014/main" val="553136815"/>
                    </a:ext>
                  </a:extLst>
                </a:gridCol>
                <a:gridCol w="1143121">
                  <a:extLst>
                    <a:ext uri="{9D8B030D-6E8A-4147-A177-3AD203B41FA5}">
                      <a16:colId xmlns:a16="http://schemas.microsoft.com/office/drawing/2014/main" val="1984683409"/>
                    </a:ext>
                  </a:extLst>
                </a:gridCol>
                <a:gridCol w="1143121">
                  <a:extLst>
                    <a:ext uri="{9D8B030D-6E8A-4147-A177-3AD203B41FA5}">
                      <a16:colId xmlns:a16="http://schemas.microsoft.com/office/drawing/2014/main" val="392811763"/>
                    </a:ext>
                  </a:extLst>
                </a:gridCol>
                <a:gridCol w="1143121">
                  <a:extLst>
                    <a:ext uri="{9D8B030D-6E8A-4147-A177-3AD203B41FA5}">
                      <a16:colId xmlns:a16="http://schemas.microsoft.com/office/drawing/2014/main" val="3436405042"/>
                    </a:ext>
                  </a:extLst>
                </a:gridCol>
              </a:tblGrid>
              <a:tr h="54968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900" kern="50" dirty="0">
                          <a:effectLst/>
                        </a:rPr>
                        <a:t> </a:t>
                      </a:r>
                      <a:endParaRPr lang="en-CA" sz="90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kern="5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kern="50" dirty="0">
                          <a:effectLst/>
                        </a:rPr>
                        <a:t>Iron overload</a:t>
                      </a:r>
                      <a:endParaRPr lang="en-CA" sz="120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kern="5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kern="50" dirty="0">
                          <a:effectLst/>
                        </a:rPr>
                        <a:t>Iron deficiency</a:t>
                      </a:r>
                      <a:endParaRPr lang="en-CA" sz="120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kern="5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kern="50" dirty="0">
                          <a:effectLst/>
                        </a:rPr>
                        <a:t>Inflammation</a:t>
                      </a:r>
                      <a:endParaRPr lang="en-CA" sz="120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kern="50" dirty="0">
                          <a:effectLst/>
                        </a:rPr>
                        <a:t>Iron deficiency + inflammation</a:t>
                      </a:r>
                      <a:endParaRPr lang="en-CA" sz="120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844905"/>
                  </a:ext>
                </a:extLst>
              </a:tr>
              <a:tr h="32405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kern="50" dirty="0">
                          <a:effectLst/>
                        </a:rPr>
                        <a:t>Hemoglobin</a:t>
                      </a:r>
                      <a:endParaRPr lang="en-CA" sz="120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>
                          <a:effectLst/>
                        </a:rPr>
                        <a:t>↔</a:t>
                      </a:r>
                      <a:endParaRPr lang="en-CA" sz="1500" b="0" kern="5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 dirty="0">
                          <a:effectLst/>
                        </a:rPr>
                        <a:t>↓</a:t>
                      </a:r>
                      <a:endParaRPr lang="en-CA" sz="1500" b="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>
                          <a:effectLst/>
                        </a:rPr>
                        <a:t>↓</a:t>
                      </a:r>
                      <a:endParaRPr lang="en-CA" sz="1500" b="0" kern="5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>
                          <a:effectLst/>
                        </a:rPr>
                        <a:t>↓</a:t>
                      </a:r>
                      <a:endParaRPr lang="en-CA" sz="1500" b="0" kern="5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16141407"/>
                  </a:ext>
                </a:extLst>
              </a:tr>
              <a:tr h="32405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kern="50" dirty="0">
                          <a:effectLst/>
                        </a:rPr>
                        <a:t>MCV, MCHC</a:t>
                      </a:r>
                      <a:endParaRPr lang="en-CA" sz="120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 dirty="0">
                          <a:effectLst/>
                        </a:rPr>
                        <a:t>↔</a:t>
                      </a:r>
                      <a:endParaRPr lang="en-CA" sz="1500" b="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 dirty="0">
                          <a:effectLst/>
                        </a:rPr>
                        <a:t>↓</a:t>
                      </a:r>
                      <a:endParaRPr lang="en-CA" sz="1500" b="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>
                          <a:effectLst/>
                        </a:rPr>
                        <a:t>↓ or ↔</a:t>
                      </a:r>
                      <a:endParaRPr lang="en-CA" sz="1500" b="0" kern="5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>
                          <a:effectLst/>
                        </a:rPr>
                        <a:t>↓</a:t>
                      </a:r>
                      <a:endParaRPr lang="en-CA" sz="1500" b="0" kern="5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757106075"/>
                  </a:ext>
                </a:extLst>
              </a:tr>
              <a:tr h="32405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kern="50" dirty="0">
                          <a:effectLst/>
                        </a:rPr>
                        <a:t>Serum iron</a:t>
                      </a:r>
                      <a:endParaRPr lang="en-CA" sz="120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>
                          <a:effectLst/>
                        </a:rPr>
                        <a:t>↑</a:t>
                      </a:r>
                      <a:endParaRPr lang="en-CA" sz="1500" b="0" kern="5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 dirty="0">
                          <a:effectLst/>
                        </a:rPr>
                        <a:t>↓</a:t>
                      </a:r>
                      <a:endParaRPr lang="en-CA" sz="1500" b="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>
                          <a:effectLst/>
                        </a:rPr>
                        <a:t>↓</a:t>
                      </a:r>
                      <a:endParaRPr lang="en-CA" sz="1500" b="0" kern="5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>
                          <a:effectLst/>
                        </a:rPr>
                        <a:t>↓</a:t>
                      </a:r>
                      <a:endParaRPr lang="en-CA" sz="1500" b="0" kern="5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674296927"/>
                  </a:ext>
                </a:extLst>
              </a:tr>
              <a:tr h="32405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kern="50" dirty="0">
                          <a:effectLst/>
                        </a:rPr>
                        <a:t>TIBC</a:t>
                      </a:r>
                      <a:endParaRPr lang="en-CA" sz="120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>
                          <a:effectLst/>
                        </a:rPr>
                        <a:t>↓</a:t>
                      </a:r>
                      <a:endParaRPr lang="en-CA" sz="1500" b="0" kern="5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 dirty="0">
                          <a:effectLst/>
                        </a:rPr>
                        <a:t>↑</a:t>
                      </a:r>
                      <a:endParaRPr lang="en-CA" sz="1500" b="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>
                          <a:effectLst/>
                        </a:rPr>
                        <a:t>↓</a:t>
                      </a:r>
                      <a:endParaRPr lang="en-CA" sz="1500" b="0" kern="5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>
                          <a:effectLst/>
                        </a:rPr>
                        <a:t>↔</a:t>
                      </a:r>
                      <a:endParaRPr lang="en-CA" sz="1500" b="0" kern="5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576995709"/>
                  </a:ext>
                </a:extLst>
              </a:tr>
              <a:tr h="32405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kern="50" dirty="0" err="1">
                          <a:effectLst/>
                        </a:rPr>
                        <a:t>Tsat</a:t>
                      </a:r>
                      <a:endParaRPr lang="en-CA" sz="120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 dirty="0">
                          <a:effectLst/>
                        </a:rPr>
                        <a:t>↑**</a:t>
                      </a:r>
                      <a:endParaRPr lang="en-CA" sz="1500" b="1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 dirty="0">
                          <a:effectLst/>
                        </a:rPr>
                        <a:t>↓↓</a:t>
                      </a:r>
                      <a:endParaRPr lang="en-CA" sz="1500" b="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>
                          <a:effectLst/>
                        </a:rPr>
                        <a:t>↓ or ↔</a:t>
                      </a:r>
                      <a:endParaRPr lang="en-CA" sz="1500" b="0" kern="5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>
                          <a:effectLst/>
                        </a:rPr>
                        <a:t>↓ </a:t>
                      </a:r>
                      <a:endParaRPr lang="en-CA" sz="1500" b="0" kern="5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827186229"/>
                  </a:ext>
                </a:extLst>
              </a:tr>
              <a:tr h="32405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kern="50" dirty="0">
                          <a:effectLst/>
                        </a:rPr>
                        <a:t>Ferritin</a:t>
                      </a:r>
                      <a:endParaRPr lang="en-CA" sz="120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>
                          <a:effectLst/>
                        </a:rPr>
                        <a:t>↑</a:t>
                      </a:r>
                      <a:endParaRPr lang="en-CA" sz="1500" b="0" kern="5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 dirty="0">
                          <a:effectLst/>
                        </a:rPr>
                        <a:t>↓**</a:t>
                      </a:r>
                      <a:endParaRPr lang="en-CA" sz="1500" b="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>
                          <a:effectLst/>
                        </a:rPr>
                        <a:t>↑</a:t>
                      </a:r>
                      <a:endParaRPr lang="en-CA" sz="1500" b="0" kern="5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>
                          <a:effectLst/>
                        </a:rPr>
                        <a:t>↔</a:t>
                      </a:r>
                      <a:endParaRPr lang="en-CA" sz="1500" b="0" kern="5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198836254"/>
                  </a:ext>
                </a:extLst>
              </a:tr>
              <a:tr h="32405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kern="50" dirty="0">
                          <a:effectLst/>
                        </a:rPr>
                        <a:t>Hepcidin*</a:t>
                      </a:r>
                      <a:endParaRPr lang="en-CA" sz="1200" i="1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>
                          <a:effectLst/>
                        </a:rPr>
                        <a:t>↑</a:t>
                      </a:r>
                      <a:endParaRPr lang="en-CA" sz="1500" b="0" kern="5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 dirty="0">
                          <a:effectLst/>
                        </a:rPr>
                        <a:t>↓</a:t>
                      </a:r>
                      <a:endParaRPr lang="en-CA" sz="1500" b="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500" kern="50" dirty="0">
                          <a:effectLst/>
                        </a:rPr>
                        <a:t>↑</a:t>
                      </a:r>
                      <a:endParaRPr lang="en-CA" sz="1500" b="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500" kern="50" dirty="0">
                          <a:effectLst/>
                        </a:rPr>
                        <a:t>↑ or ↔</a:t>
                      </a:r>
                      <a:endParaRPr lang="en-CA" sz="1500" b="0" kern="50" dirty="0"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435886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5CEAE3E-6494-4B00-A6B5-758D12404CBC}"/>
              </a:ext>
            </a:extLst>
          </p:cNvPr>
          <p:cNvSpPr txBox="1"/>
          <p:nvPr/>
        </p:nvSpPr>
        <p:spPr>
          <a:xfrm>
            <a:off x="2143074" y="4248527"/>
            <a:ext cx="399147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/>
              <a:t>*not available for routine clinical use  **preferred test</a:t>
            </a:r>
          </a:p>
          <a:p>
            <a:r>
              <a:rPr lang="en-CA" sz="1350" dirty="0"/>
              <a:t>TIBC = total iron binding capacity = transferrin</a:t>
            </a:r>
          </a:p>
          <a:p>
            <a:r>
              <a:rPr lang="en-CA" sz="1350" dirty="0" err="1"/>
              <a:t>Tsat</a:t>
            </a:r>
            <a:r>
              <a:rPr lang="en-CA" sz="1350" dirty="0"/>
              <a:t> = transferrin saturation = serum iron / TIBC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C49F16-5A56-4C98-A7EC-E42041CCD809}"/>
              </a:ext>
            </a:extLst>
          </p:cNvPr>
          <p:cNvSpPr/>
          <p:nvPr/>
        </p:nvSpPr>
        <p:spPr>
          <a:xfrm>
            <a:off x="4710939" y="3468951"/>
            <a:ext cx="579268" cy="3062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E954D3-81BF-45EB-8A4E-1360FAF3674B}"/>
              </a:ext>
            </a:extLst>
          </p:cNvPr>
          <p:cNvSpPr/>
          <p:nvPr/>
        </p:nvSpPr>
        <p:spPr>
          <a:xfrm>
            <a:off x="3567714" y="3137145"/>
            <a:ext cx="579268" cy="3062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</p:spTree>
    <p:extLst>
      <p:ext uri="{BB962C8B-B14F-4D97-AF65-F5344CB8AC3E}">
        <p14:creationId xmlns:p14="http://schemas.microsoft.com/office/powerpoint/2010/main" val="69485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3C731-DBB6-4F88-8D3D-FAF5EDCF1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445473"/>
            <a:ext cx="8229600" cy="857250"/>
          </a:xfrm>
        </p:spPr>
        <p:txBody>
          <a:bodyPr/>
          <a:lstStyle/>
          <a:p>
            <a:r>
              <a:rPr lang="en-CA" dirty="0"/>
              <a:t>Causes of Iron overload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A6E0C-468E-4D63-A9A6-77D11ED25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302723"/>
            <a:ext cx="8229600" cy="3497877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Repeated transfusion (except if for bleeding)</a:t>
            </a:r>
          </a:p>
          <a:p>
            <a:r>
              <a:rPr lang="en-CA" dirty="0"/>
              <a:t>Hereditary hemochromatosis</a:t>
            </a:r>
          </a:p>
          <a:p>
            <a:pPr lvl="1"/>
            <a:r>
              <a:rPr lang="en-CA" dirty="0"/>
              <a:t>Defect in sensing of iron status</a:t>
            </a:r>
          </a:p>
          <a:p>
            <a:pPr lvl="1"/>
            <a:r>
              <a:rPr lang="en-CA" dirty="0"/>
              <a:t>Inappropriately low hepcidin</a:t>
            </a:r>
          </a:p>
          <a:p>
            <a:pPr lvl="1"/>
            <a:r>
              <a:rPr lang="en-CA" dirty="0" err="1"/>
              <a:t>Ferroportin</a:t>
            </a:r>
            <a:r>
              <a:rPr lang="en-CA" dirty="0"/>
              <a:t> stays wide open</a:t>
            </a:r>
          </a:p>
          <a:p>
            <a:pPr lvl="1"/>
            <a:r>
              <a:rPr lang="en-CA" dirty="0"/>
              <a:t>Increased absorption and release of iron</a:t>
            </a:r>
          </a:p>
          <a:p>
            <a:pPr lvl="1"/>
            <a:r>
              <a:rPr lang="en-CA" dirty="0" err="1"/>
              <a:t>Tsat</a:t>
            </a:r>
            <a:r>
              <a:rPr lang="en-CA" dirty="0"/>
              <a:t> constitutively high</a:t>
            </a:r>
          </a:p>
          <a:p>
            <a:r>
              <a:rPr lang="en-CA" dirty="0"/>
              <a:t>Ineffective erythropoiesis (e.g. thalassemia)</a:t>
            </a:r>
          </a:p>
          <a:p>
            <a:pPr lvl="1"/>
            <a:r>
              <a:rPr lang="en-CA" dirty="0"/>
              <a:t>High erythroferrone levels made by erythroid marrow</a:t>
            </a:r>
          </a:p>
          <a:p>
            <a:pPr lvl="1"/>
            <a:r>
              <a:rPr lang="en-CA" dirty="0"/>
              <a:t>Suppression of hepcidin</a:t>
            </a:r>
          </a:p>
          <a:p>
            <a:r>
              <a:rPr lang="en-CA" dirty="0"/>
              <a:t>Advanced cirrhosis </a:t>
            </a:r>
          </a:p>
          <a:p>
            <a:pPr lvl="1"/>
            <a:r>
              <a:rPr lang="en-CA" dirty="0"/>
              <a:t>Impaired hepcidin synthesis due to liver failure</a:t>
            </a:r>
          </a:p>
        </p:txBody>
      </p:sp>
    </p:spTree>
    <p:extLst>
      <p:ext uri="{BB962C8B-B14F-4D97-AF65-F5344CB8AC3E}">
        <p14:creationId xmlns:p14="http://schemas.microsoft.com/office/powerpoint/2010/main" val="1620984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99">
            <a:extLst>
              <a:ext uri="{FF2B5EF4-FFF2-40B4-BE49-F238E27FC236}">
                <a16:creationId xmlns:a16="http://schemas.microsoft.com/office/drawing/2014/main" id="{EAB2A191-6F1D-42FD-95AD-5A828AD28FB3}"/>
              </a:ext>
            </a:extLst>
          </p:cNvPr>
          <p:cNvSpPr>
            <a:spLocks/>
          </p:cNvSpPr>
          <p:nvPr/>
        </p:nvSpPr>
        <p:spPr bwMode="auto">
          <a:xfrm>
            <a:off x="1271405" y="3326563"/>
            <a:ext cx="520304" cy="1709738"/>
          </a:xfrm>
          <a:custGeom>
            <a:avLst/>
            <a:gdLst>
              <a:gd name="T0" fmla="*/ 40 w 437"/>
              <a:gd name="T1" fmla="*/ 337 h 1436"/>
              <a:gd name="T2" fmla="*/ 80 w 437"/>
              <a:gd name="T3" fmla="*/ 437 h 1436"/>
              <a:gd name="T4" fmla="*/ 90 w 437"/>
              <a:gd name="T5" fmla="*/ 558 h 1436"/>
              <a:gd name="T6" fmla="*/ 88 w 437"/>
              <a:gd name="T7" fmla="*/ 654 h 1436"/>
              <a:gd name="T8" fmla="*/ 88 w 437"/>
              <a:gd name="T9" fmla="*/ 769 h 1436"/>
              <a:gd name="T10" fmla="*/ 85 w 437"/>
              <a:gd name="T11" fmla="*/ 918 h 1436"/>
              <a:gd name="T12" fmla="*/ 85 w 437"/>
              <a:gd name="T13" fmla="*/ 1069 h 1436"/>
              <a:gd name="T14" fmla="*/ 85 w 437"/>
              <a:gd name="T15" fmla="*/ 1187 h 1436"/>
              <a:gd name="T16" fmla="*/ 52 w 437"/>
              <a:gd name="T17" fmla="*/ 1272 h 1436"/>
              <a:gd name="T18" fmla="*/ 10 w 437"/>
              <a:gd name="T19" fmla="*/ 1343 h 1436"/>
              <a:gd name="T20" fmla="*/ 7 w 437"/>
              <a:gd name="T21" fmla="*/ 1378 h 1436"/>
              <a:gd name="T22" fmla="*/ 27 w 437"/>
              <a:gd name="T23" fmla="*/ 1411 h 1436"/>
              <a:gd name="T24" fmla="*/ 57 w 437"/>
              <a:gd name="T25" fmla="*/ 1421 h 1436"/>
              <a:gd name="T26" fmla="*/ 125 w 437"/>
              <a:gd name="T27" fmla="*/ 1411 h 1436"/>
              <a:gd name="T28" fmla="*/ 188 w 437"/>
              <a:gd name="T29" fmla="*/ 1423 h 1436"/>
              <a:gd name="T30" fmla="*/ 246 w 437"/>
              <a:gd name="T31" fmla="*/ 1436 h 1436"/>
              <a:gd name="T32" fmla="*/ 286 w 437"/>
              <a:gd name="T33" fmla="*/ 1421 h 1436"/>
              <a:gd name="T34" fmla="*/ 306 w 437"/>
              <a:gd name="T35" fmla="*/ 1388 h 1436"/>
              <a:gd name="T36" fmla="*/ 299 w 437"/>
              <a:gd name="T37" fmla="*/ 1345 h 1436"/>
              <a:gd name="T38" fmla="*/ 266 w 437"/>
              <a:gd name="T39" fmla="*/ 1305 h 1436"/>
              <a:gd name="T40" fmla="*/ 236 w 437"/>
              <a:gd name="T41" fmla="*/ 1282 h 1436"/>
              <a:gd name="T42" fmla="*/ 223 w 437"/>
              <a:gd name="T43" fmla="*/ 1237 h 1436"/>
              <a:gd name="T44" fmla="*/ 216 w 437"/>
              <a:gd name="T45" fmla="*/ 1169 h 1436"/>
              <a:gd name="T46" fmla="*/ 203 w 437"/>
              <a:gd name="T47" fmla="*/ 978 h 1436"/>
              <a:gd name="T48" fmla="*/ 201 w 437"/>
              <a:gd name="T49" fmla="*/ 764 h 1436"/>
              <a:gd name="T50" fmla="*/ 201 w 437"/>
              <a:gd name="T51" fmla="*/ 573 h 1436"/>
              <a:gd name="T52" fmla="*/ 201 w 437"/>
              <a:gd name="T53" fmla="*/ 483 h 1436"/>
              <a:gd name="T54" fmla="*/ 203 w 437"/>
              <a:gd name="T55" fmla="*/ 377 h 1436"/>
              <a:gd name="T56" fmla="*/ 221 w 437"/>
              <a:gd name="T57" fmla="*/ 279 h 1436"/>
              <a:gd name="T58" fmla="*/ 289 w 437"/>
              <a:gd name="T59" fmla="*/ 204 h 1436"/>
              <a:gd name="T60" fmla="*/ 357 w 437"/>
              <a:gd name="T61" fmla="*/ 178 h 1436"/>
              <a:gd name="T62" fmla="*/ 412 w 437"/>
              <a:gd name="T63" fmla="*/ 156 h 1436"/>
              <a:gd name="T64" fmla="*/ 435 w 437"/>
              <a:gd name="T65" fmla="*/ 110 h 1436"/>
              <a:gd name="T66" fmla="*/ 417 w 437"/>
              <a:gd name="T67" fmla="*/ 38 h 1436"/>
              <a:gd name="T68" fmla="*/ 354 w 437"/>
              <a:gd name="T69" fmla="*/ 0 h 1436"/>
              <a:gd name="T70" fmla="*/ 319 w 437"/>
              <a:gd name="T71" fmla="*/ 10 h 1436"/>
              <a:gd name="T72" fmla="*/ 264 w 437"/>
              <a:gd name="T73" fmla="*/ 75 h 1436"/>
              <a:gd name="T74" fmla="*/ 203 w 437"/>
              <a:gd name="T75" fmla="*/ 141 h 1436"/>
              <a:gd name="T76" fmla="*/ 133 w 437"/>
              <a:gd name="T77" fmla="*/ 153 h 1436"/>
              <a:gd name="T78" fmla="*/ 62 w 437"/>
              <a:gd name="T79" fmla="*/ 141 h 1436"/>
              <a:gd name="T80" fmla="*/ 25 w 437"/>
              <a:gd name="T81" fmla="*/ 146 h 1436"/>
              <a:gd name="T82" fmla="*/ 0 w 437"/>
              <a:gd name="T83" fmla="*/ 198 h 1436"/>
              <a:gd name="T84" fmla="*/ 5 w 437"/>
              <a:gd name="T85" fmla="*/ 269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37" h="1436">
                <a:moveTo>
                  <a:pt x="5" y="269"/>
                </a:moveTo>
                <a:lnTo>
                  <a:pt x="25" y="304"/>
                </a:lnTo>
                <a:lnTo>
                  <a:pt x="40" y="337"/>
                </a:lnTo>
                <a:lnTo>
                  <a:pt x="52" y="364"/>
                </a:lnTo>
                <a:lnTo>
                  <a:pt x="65" y="390"/>
                </a:lnTo>
                <a:lnTo>
                  <a:pt x="80" y="437"/>
                </a:lnTo>
                <a:lnTo>
                  <a:pt x="88" y="478"/>
                </a:lnTo>
                <a:lnTo>
                  <a:pt x="90" y="518"/>
                </a:lnTo>
                <a:lnTo>
                  <a:pt x="90" y="558"/>
                </a:lnTo>
                <a:lnTo>
                  <a:pt x="90" y="601"/>
                </a:lnTo>
                <a:lnTo>
                  <a:pt x="88" y="626"/>
                </a:lnTo>
                <a:lnTo>
                  <a:pt x="88" y="654"/>
                </a:lnTo>
                <a:lnTo>
                  <a:pt x="88" y="694"/>
                </a:lnTo>
                <a:lnTo>
                  <a:pt x="88" y="734"/>
                </a:lnTo>
                <a:lnTo>
                  <a:pt x="88" y="769"/>
                </a:lnTo>
                <a:lnTo>
                  <a:pt x="88" y="802"/>
                </a:lnTo>
                <a:lnTo>
                  <a:pt x="88" y="862"/>
                </a:lnTo>
                <a:lnTo>
                  <a:pt x="85" y="918"/>
                </a:lnTo>
                <a:lnTo>
                  <a:pt x="85" y="976"/>
                </a:lnTo>
                <a:lnTo>
                  <a:pt x="85" y="1036"/>
                </a:lnTo>
                <a:lnTo>
                  <a:pt x="85" y="1069"/>
                </a:lnTo>
                <a:lnTo>
                  <a:pt x="85" y="1106"/>
                </a:lnTo>
                <a:lnTo>
                  <a:pt x="85" y="1144"/>
                </a:lnTo>
                <a:lnTo>
                  <a:pt x="85" y="1187"/>
                </a:lnTo>
                <a:lnTo>
                  <a:pt x="80" y="1219"/>
                </a:lnTo>
                <a:lnTo>
                  <a:pt x="67" y="1247"/>
                </a:lnTo>
                <a:lnTo>
                  <a:pt x="52" y="1272"/>
                </a:lnTo>
                <a:lnTo>
                  <a:pt x="35" y="1297"/>
                </a:lnTo>
                <a:lnTo>
                  <a:pt x="20" y="1320"/>
                </a:lnTo>
                <a:lnTo>
                  <a:pt x="10" y="1343"/>
                </a:lnTo>
                <a:lnTo>
                  <a:pt x="7" y="1353"/>
                </a:lnTo>
                <a:lnTo>
                  <a:pt x="7" y="1365"/>
                </a:lnTo>
                <a:lnTo>
                  <a:pt x="7" y="1378"/>
                </a:lnTo>
                <a:lnTo>
                  <a:pt x="12" y="1390"/>
                </a:lnTo>
                <a:lnTo>
                  <a:pt x="20" y="1403"/>
                </a:lnTo>
                <a:lnTo>
                  <a:pt x="27" y="1411"/>
                </a:lnTo>
                <a:lnTo>
                  <a:pt x="32" y="1416"/>
                </a:lnTo>
                <a:lnTo>
                  <a:pt x="40" y="1421"/>
                </a:lnTo>
                <a:lnTo>
                  <a:pt x="57" y="1421"/>
                </a:lnTo>
                <a:lnTo>
                  <a:pt x="77" y="1418"/>
                </a:lnTo>
                <a:lnTo>
                  <a:pt x="100" y="1413"/>
                </a:lnTo>
                <a:lnTo>
                  <a:pt x="125" y="1411"/>
                </a:lnTo>
                <a:lnTo>
                  <a:pt x="155" y="1413"/>
                </a:lnTo>
                <a:lnTo>
                  <a:pt x="171" y="1418"/>
                </a:lnTo>
                <a:lnTo>
                  <a:pt x="188" y="1423"/>
                </a:lnTo>
                <a:lnTo>
                  <a:pt x="208" y="1433"/>
                </a:lnTo>
                <a:lnTo>
                  <a:pt x="228" y="1436"/>
                </a:lnTo>
                <a:lnTo>
                  <a:pt x="246" y="1436"/>
                </a:lnTo>
                <a:lnTo>
                  <a:pt x="261" y="1433"/>
                </a:lnTo>
                <a:lnTo>
                  <a:pt x="274" y="1428"/>
                </a:lnTo>
                <a:lnTo>
                  <a:pt x="286" y="1421"/>
                </a:lnTo>
                <a:lnTo>
                  <a:pt x="294" y="1411"/>
                </a:lnTo>
                <a:lnTo>
                  <a:pt x="301" y="1400"/>
                </a:lnTo>
                <a:lnTo>
                  <a:pt x="306" y="1388"/>
                </a:lnTo>
                <a:lnTo>
                  <a:pt x="306" y="1373"/>
                </a:lnTo>
                <a:lnTo>
                  <a:pt x="304" y="1360"/>
                </a:lnTo>
                <a:lnTo>
                  <a:pt x="299" y="1345"/>
                </a:lnTo>
                <a:lnTo>
                  <a:pt x="291" y="1333"/>
                </a:lnTo>
                <a:lnTo>
                  <a:pt x="279" y="1318"/>
                </a:lnTo>
                <a:lnTo>
                  <a:pt x="266" y="1305"/>
                </a:lnTo>
                <a:lnTo>
                  <a:pt x="246" y="1295"/>
                </a:lnTo>
                <a:lnTo>
                  <a:pt x="241" y="1290"/>
                </a:lnTo>
                <a:lnTo>
                  <a:pt x="236" y="1282"/>
                </a:lnTo>
                <a:lnTo>
                  <a:pt x="231" y="1270"/>
                </a:lnTo>
                <a:lnTo>
                  <a:pt x="228" y="1255"/>
                </a:lnTo>
                <a:lnTo>
                  <a:pt x="223" y="1237"/>
                </a:lnTo>
                <a:lnTo>
                  <a:pt x="221" y="1217"/>
                </a:lnTo>
                <a:lnTo>
                  <a:pt x="218" y="1194"/>
                </a:lnTo>
                <a:lnTo>
                  <a:pt x="216" y="1169"/>
                </a:lnTo>
                <a:lnTo>
                  <a:pt x="211" y="1111"/>
                </a:lnTo>
                <a:lnTo>
                  <a:pt x="206" y="1048"/>
                </a:lnTo>
                <a:lnTo>
                  <a:pt x="203" y="978"/>
                </a:lnTo>
                <a:lnTo>
                  <a:pt x="201" y="908"/>
                </a:lnTo>
                <a:lnTo>
                  <a:pt x="201" y="837"/>
                </a:lnTo>
                <a:lnTo>
                  <a:pt x="201" y="764"/>
                </a:lnTo>
                <a:lnTo>
                  <a:pt x="201" y="696"/>
                </a:lnTo>
                <a:lnTo>
                  <a:pt x="201" y="631"/>
                </a:lnTo>
                <a:lnTo>
                  <a:pt x="201" y="573"/>
                </a:lnTo>
                <a:lnTo>
                  <a:pt x="201" y="523"/>
                </a:lnTo>
                <a:lnTo>
                  <a:pt x="201" y="500"/>
                </a:lnTo>
                <a:lnTo>
                  <a:pt x="201" y="483"/>
                </a:lnTo>
                <a:lnTo>
                  <a:pt x="201" y="465"/>
                </a:lnTo>
                <a:lnTo>
                  <a:pt x="201" y="452"/>
                </a:lnTo>
                <a:lnTo>
                  <a:pt x="203" y="377"/>
                </a:lnTo>
                <a:lnTo>
                  <a:pt x="206" y="342"/>
                </a:lnTo>
                <a:lnTo>
                  <a:pt x="211" y="309"/>
                </a:lnTo>
                <a:lnTo>
                  <a:pt x="221" y="279"/>
                </a:lnTo>
                <a:lnTo>
                  <a:pt x="238" y="251"/>
                </a:lnTo>
                <a:lnTo>
                  <a:pt x="259" y="226"/>
                </a:lnTo>
                <a:lnTo>
                  <a:pt x="289" y="204"/>
                </a:lnTo>
                <a:lnTo>
                  <a:pt x="311" y="191"/>
                </a:lnTo>
                <a:lnTo>
                  <a:pt x="334" y="183"/>
                </a:lnTo>
                <a:lnTo>
                  <a:pt x="357" y="178"/>
                </a:lnTo>
                <a:lnTo>
                  <a:pt x="377" y="173"/>
                </a:lnTo>
                <a:lnTo>
                  <a:pt x="394" y="168"/>
                </a:lnTo>
                <a:lnTo>
                  <a:pt x="412" y="156"/>
                </a:lnTo>
                <a:lnTo>
                  <a:pt x="425" y="138"/>
                </a:lnTo>
                <a:lnTo>
                  <a:pt x="430" y="126"/>
                </a:lnTo>
                <a:lnTo>
                  <a:pt x="435" y="110"/>
                </a:lnTo>
                <a:lnTo>
                  <a:pt x="437" y="85"/>
                </a:lnTo>
                <a:lnTo>
                  <a:pt x="430" y="60"/>
                </a:lnTo>
                <a:lnTo>
                  <a:pt x="417" y="38"/>
                </a:lnTo>
                <a:lnTo>
                  <a:pt x="399" y="17"/>
                </a:lnTo>
                <a:lnTo>
                  <a:pt x="377" y="5"/>
                </a:lnTo>
                <a:lnTo>
                  <a:pt x="354" y="0"/>
                </a:lnTo>
                <a:lnTo>
                  <a:pt x="342" y="2"/>
                </a:lnTo>
                <a:lnTo>
                  <a:pt x="331" y="5"/>
                </a:lnTo>
                <a:lnTo>
                  <a:pt x="319" y="10"/>
                </a:lnTo>
                <a:lnTo>
                  <a:pt x="309" y="20"/>
                </a:lnTo>
                <a:lnTo>
                  <a:pt x="284" y="48"/>
                </a:lnTo>
                <a:lnTo>
                  <a:pt x="264" y="75"/>
                </a:lnTo>
                <a:lnTo>
                  <a:pt x="246" y="100"/>
                </a:lnTo>
                <a:lnTo>
                  <a:pt x="228" y="123"/>
                </a:lnTo>
                <a:lnTo>
                  <a:pt x="203" y="141"/>
                </a:lnTo>
                <a:lnTo>
                  <a:pt x="173" y="151"/>
                </a:lnTo>
                <a:lnTo>
                  <a:pt x="155" y="153"/>
                </a:lnTo>
                <a:lnTo>
                  <a:pt x="133" y="153"/>
                </a:lnTo>
                <a:lnTo>
                  <a:pt x="108" y="151"/>
                </a:lnTo>
                <a:lnTo>
                  <a:pt x="80" y="143"/>
                </a:lnTo>
                <a:lnTo>
                  <a:pt x="62" y="141"/>
                </a:lnTo>
                <a:lnTo>
                  <a:pt x="47" y="141"/>
                </a:lnTo>
                <a:lnTo>
                  <a:pt x="35" y="141"/>
                </a:lnTo>
                <a:lnTo>
                  <a:pt x="25" y="146"/>
                </a:lnTo>
                <a:lnTo>
                  <a:pt x="10" y="158"/>
                </a:lnTo>
                <a:lnTo>
                  <a:pt x="2" y="176"/>
                </a:lnTo>
                <a:lnTo>
                  <a:pt x="0" y="198"/>
                </a:lnTo>
                <a:lnTo>
                  <a:pt x="2" y="221"/>
                </a:lnTo>
                <a:lnTo>
                  <a:pt x="5" y="246"/>
                </a:lnTo>
                <a:lnTo>
                  <a:pt x="5" y="269"/>
                </a:lnTo>
                <a:lnTo>
                  <a:pt x="5" y="269"/>
                </a:lnTo>
                <a:close/>
              </a:path>
            </a:pathLst>
          </a:custGeom>
          <a:solidFill>
            <a:srgbClr val="F5F5F5"/>
          </a:solidFill>
          <a:ln w="4763">
            <a:solidFill>
              <a:srgbClr val="221F20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417059"/>
            <a:ext cx="8229600" cy="857250"/>
          </a:xfrm>
        </p:spPr>
        <p:txBody>
          <a:bodyPr/>
          <a:lstStyle/>
          <a:p>
            <a:r>
              <a:rPr lang="en-US" dirty="0"/>
              <a:t>Hepcidin regulation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9072" r="-19072"/>
          <a:stretch>
            <a:fillRect/>
          </a:stretch>
        </p:blipFill>
        <p:spPr>
          <a:xfrm>
            <a:off x="2143073" y="1200150"/>
            <a:ext cx="5715001" cy="3600450"/>
          </a:xfrm>
        </p:spPr>
      </p:pic>
      <p:sp>
        <p:nvSpPr>
          <p:cNvPr id="6" name="TextBox 5"/>
          <p:cNvSpPr txBox="1"/>
          <p:nvPr/>
        </p:nvSpPr>
        <p:spPr>
          <a:xfrm>
            <a:off x="6947280" y="591768"/>
            <a:ext cx="213706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Adapted from Finberg KE. </a:t>
            </a:r>
          </a:p>
          <a:p>
            <a:r>
              <a:rPr lang="en-US" sz="1350" dirty="0"/>
              <a:t>Hematology 2011 pp. 532-7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371234" y="2979934"/>
            <a:ext cx="2672615" cy="601205"/>
            <a:chOff x="1637645" y="3973245"/>
            <a:chExt cx="3563486" cy="801607"/>
          </a:xfrm>
        </p:grpSpPr>
        <p:sp>
          <p:nvSpPr>
            <p:cNvPr id="29" name="Rectangle 28"/>
            <p:cNvSpPr/>
            <p:nvPr/>
          </p:nvSpPr>
          <p:spPr>
            <a:xfrm>
              <a:off x="2399495" y="4221025"/>
              <a:ext cx="448830" cy="15933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27" name="Pie 26"/>
            <p:cNvSpPr/>
            <p:nvPr/>
          </p:nvSpPr>
          <p:spPr>
            <a:xfrm rot="13556642">
              <a:off x="1918798" y="3977379"/>
              <a:ext cx="666508" cy="658239"/>
            </a:xfrm>
            <a:prstGeom prst="pie">
              <a:avLst/>
            </a:prstGeom>
            <a:ln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3289113" y="4099624"/>
              <a:ext cx="804066" cy="338555"/>
              <a:chOff x="3289113" y="4099624"/>
              <a:chExt cx="804066" cy="338555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3289113" y="4099624"/>
                <a:ext cx="682418" cy="13073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3289113" y="4252024"/>
                <a:ext cx="682418" cy="13073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289113" y="4099624"/>
                <a:ext cx="804066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Arial"/>
                    <a:cs typeface="Arial"/>
                  </a:rPr>
                  <a:t>STAT3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637645" y="4015574"/>
              <a:ext cx="613932" cy="579574"/>
              <a:chOff x="1370781" y="4015577"/>
              <a:chExt cx="613932" cy="579574"/>
            </a:xfrm>
          </p:grpSpPr>
          <p:sp>
            <p:nvSpPr>
              <p:cNvPr id="31" name="Diamond 30"/>
              <p:cNvSpPr/>
              <p:nvPr/>
            </p:nvSpPr>
            <p:spPr>
              <a:xfrm>
                <a:off x="1370781" y="4015577"/>
                <a:ext cx="551829" cy="579574"/>
              </a:xfrm>
              <a:prstGeom prst="diamond">
                <a:avLst/>
              </a:prstGeom>
              <a:solidFill>
                <a:schemeClr val="accent4"/>
              </a:solidFill>
              <a:ln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428577" y="4127640"/>
                <a:ext cx="556136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Arial"/>
                    <a:cs typeface="Arial"/>
                  </a:rPr>
                  <a:t>IL-6</a:t>
                </a:r>
              </a:p>
            </p:txBody>
          </p:sp>
        </p:grpSp>
        <p:cxnSp>
          <p:nvCxnSpPr>
            <p:cNvPr id="43" name="Straight Arrow Connector 42"/>
            <p:cNvCxnSpPr/>
            <p:nvPr/>
          </p:nvCxnSpPr>
          <p:spPr>
            <a:xfrm>
              <a:off x="2929073" y="4256585"/>
              <a:ext cx="301030" cy="14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3884508" y="4435417"/>
              <a:ext cx="1316623" cy="33943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336674" y="3978833"/>
            <a:ext cx="1690377" cy="698595"/>
            <a:chOff x="5591564" y="5305113"/>
            <a:chExt cx="2253835" cy="931460"/>
          </a:xfrm>
        </p:grpSpPr>
        <p:sp>
          <p:nvSpPr>
            <p:cNvPr id="3" name="TextBox 2"/>
            <p:cNvSpPr txBox="1"/>
            <p:nvPr/>
          </p:nvSpPr>
          <p:spPr>
            <a:xfrm>
              <a:off x="6947290" y="5682576"/>
              <a:ext cx="898109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/>
                  <a:cs typeface="Arial"/>
                </a:rPr>
                <a:t>Hypoxia</a:t>
              </a:r>
            </a:p>
            <a:p>
              <a:r>
                <a:rPr lang="en-US" sz="1050" dirty="0">
                  <a:latin typeface="Arial"/>
                  <a:cs typeface="Arial"/>
                </a:rPr>
                <a:t>+/- </a:t>
              </a:r>
              <a:r>
                <a:rPr lang="en-US" sz="1050" dirty="0" err="1">
                  <a:latin typeface="Arial"/>
                  <a:cs typeface="Arial"/>
                </a:rPr>
                <a:t>epo</a:t>
              </a:r>
              <a:endParaRPr lang="en-US" sz="1050" dirty="0">
                <a:latin typeface="Arial"/>
                <a:cs typeface="Arial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 rot="7614492">
              <a:off x="6189241" y="4707436"/>
              <a:ext cx="233444" cy="1428798"/>
              <a:chOff x="9020275" y="550975"/>
              <a:chExt cx="233444" cy="1428798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9144000" y="550975"/>
                <a:ext cx="0" cy="1428798"/>
              </a:xfrm>
              <a:prstGeom prst="line">
                <a:avLst/>
              </a:prstGeom>
              <a:ln>
                <a:solidFill>
                  <a:srgbClr val="B50B1B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9020275" y="1979773"/>
                <a:ext cx="233444" cy="0"/>
              </a:xfrm>
              <a:prstGeom prst="line">
                <a:avLst/>
              </a:prstGeom>
              <a:ln>
                <a:solidFill>
                  <a:srgbClr val="B50B1B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9" name="Group 58"/>
          <p:cNvGrpSpPr/>
          <p:nvPr/>
        </p:nvGrpSpPr>
        <p:grpSpPr>
          <a:xfrm>
            <a:off x="2044311" y="1161255"/>
            <a:ext cx="3501416" cy="3550801"/>
            <a:chOff x="1201748" y="1548340"/>
            <a:chExt cx="4668554" cy="4734401"/>
          </a:xfrm>
        </p:grpSpPr>
        <p:grpSp>
          <p:nvGrpSpPr>
            <p:cNvPr id="44" name="Group 43"/>
            <p:cNvGrpSpPr/>
            <p:nvPr/>
          </p:nvGrpSpPr>
          <p:grpSpPr>
            <a:xfrm>
              <a:off x="1596757" y="5108189"/>
              <a:ext cx="1938914" cy="1174552"/>
              <a:chOff x="1596757" y="5108189"/>
              <a:chExt cx="1938914" cy="117455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596757" y="5108189"/>
                <a:ext cx="630941" cy="550928"/>
                <a:chOff x="1596757" y="5108189"/>
                <a:chExt cx="630941" cy="550928"/>
              </a:xfrm>
            </p:grpSpPr>
            <p:sp>
              <p:nvSpPr>
                <p:cNvPr id="7" name="Diamond 6"/>
                <p:cNvSpPr/>
                <p:nvPr/>
              </p:nvSpPr>
              <p:spPr>
                <a:xfrm>
                  <a:off x="1596757" y="5108189"/>
                  <a:ext cx="550928" cy="550928"/>
                </a:xfrm>
                <a:prstGeom prst="diamond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1596757" y="5248265"/>
                  <a:ext cx="630941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25" dirty="0">
                      <a:latin typeface="Arial"/>
                      <a:cs typeface="Arial"/>
                    </a:rPr>
                    <a:t>BMP6</a:t>
                  </a: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2720309" y="5111165"/>
                <a:ext cx="630941" cy="550928"/>
                <a:chOff x="1596757" y="5108189"/>
                <a:chExt cx="630941" cy="550928"/>
              </a:xfrm>
            </p:grpSpPr>
            <p:sp>
              <p:nvSpPr>
                <p:cNvPr id="14" name="Diamond 13"/>
                <p:cNvSpPr/>
                <p:nvPr/>
              </p:nvSpPr>
              <p:spPr>
                <a:xfrm>
                  <a:off x="1596757" y="5108189"/>
                  <a:ext cx="550928" cy="550928"/>
                </a:xfrm>
                <a:prstGeom prst="diamond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1596757" y="5248265"/>
                  <a:ext cx="630941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25" dirty="0">
                      <a:latin typeface="Arial"/>
                      <a:cs typeface="Arial"/>
                    </a:rPr>
                    <a:t>BMP6</a:t>
                  </a:r>
                </a:p>
              </p:txBody>
            </p:sp>
          </p:grpSp>
          <p:cxnSp>
            <p:nvCxnSpPr>
              <p:cNvPr id="18" name="Straight Arrow Connector 17"/>
              <p:cNvCxnSpPr/>
              <p:nvPr/>
            </p:nvCxnSpPr>
            <p:spPr>
              <a:xfrm flipH="1">
                <a:off x="2165561" y="5397684"/>
                <a:ext cx="458349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2988084" y="5944186"/>
                <a:ext cx="547587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Arial"/>
                    <a:cs typeface="Arial"/>
                  </a:rPr>
                  <a:t>iron</a:t>
                </a:r>
              </a:p>
            </p:txBody>
          </p:sp>
          <p:cxnSp>
            <p:nvCxnSpPr>
              <p:cNvPr id="22" name="Straight Arrow Connector 21"/>
              <p:cNvCxnSpPr>
                <a:stCxn id="20" idx="0"/>
              </p:cNvCxnSpPr>
              <p:nvPr/>
            </p:nvCxnSpPr>
            <p:spPr>
              <a:xfrm flipH="1" flipV="1">
                <a:off x="3118812" y="5584456"/>
                <a:ext cx="143065" cy="35973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3132591" y="5522190"/>
                <a:ext cx="374461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latin typeface="Arial"/>
                    <a:cs typeface="Arial"/>
                  </a:rPr>
                  <a:t>?</a:t>
                </a:r>
              </a:p>
            </p:txBody>
          </p:sp>
        </p:grpSp>
        <p:sp>
          <p:nvSpPr>
            <p:cNvPr id="58" name="Freeform 57"/>
            <p:cNvSpPr/>
            <p:nvPr/>
          </p:nvSpPr>
          <p:spPr>
            <a:xfrm>
              <a:off x="1201748" y="1548340"/>
              <a:ext cx="4668554" cy="3606409"/>
            </a:xfrm>
            <a:custGeom>
              <a:avLst/>
              <a:gdLst>
                <a:gd name="connsiteX0" fmla="*/ 319574 w 5023591"/>
                <a:gd name="connsiteY0" fmla="*/ 3871802 h 3871802"/>
                <a:gd name="connsiteX1" fmla="*/ 47441 w 5023591"/>
                <a:gd name="connsiteY1" fmla="*/ 2290931 h 3871802"/>
                <a:gd name="connsiteX2" fmla="*/ 410285 w 5023591"/>
                <a:gd name="connsiteY2" fmla="*/ 282448 h 3871802"/>
                <a:gd name="connsiteX3" fmla="*/ 3779553 w 5023591"/>
                <a:gd name="connsiteY3" fmla="*/ 62162 h 3871802"/>
                <a:gd name="connsiteX4" fmla="*/ 4725540 w 5023591"/>
                <a:gd name="connsiteY4" fmla="*/ 735976 h 3871802"/>
                <a:gd name="connsiteX5" fmla="*/ 5023591 w 5023591"/>
                <a:gd name="connsiteY5" fmla="*/ 1150631 h 3871802"/>
                <a:gd name="connsiteX0" fmla="*/ 444065 w 5031453"/>
                <a:gd name="connsiteY0" fmla="*/ 3638559 h 3638559"/>
                <a:gd name="connsiteX1" fmla="*/ 55303 w 5031453"/>
                <a:gd name="connsiteY1" fmla="*/ 2290931 h 3638559"/>
                <a:gd name="connsiteX2" fmla="*/ 418147 w 5031453"/>
                <a:gd name="connsiteY2" fmla="*/ 282448 h 3638559"/>
                <a:gd name="connsiteX3" fmla="*/ 3787415 w 5031453"/>
                <a:gd name="connsiteY3" fmla="*/ 62162 h 3638559"/>
                <a:gd name="connsiteX4" fmla="*/ 4733402 w 5031453"/>
                <a:gd name="connsiteY4" fmla="*/ 735976 h 3638559"/>
                <a:gd name="connsiteX5" fmla="*/ 5031453 w 5031453"/>
                <a:gd name="connsiteY5" fmla="*/ 1150631 h 3638559"/>
                <a:gd name="connsiteX0" fmla="*/ 444065 w 5031453"/>
                <a:gd name="connsiteY0" fmla="*/ 3638559 h 3638559"/>
                <a:gd name="connsiteX1" fmla="*/ 55303 w 5031453"/>
                <a:gd name="connsiteY1" fmla="*/ 2290931 h 3638559"/>
                <a:gd name="connsiteX2" fmla="*/ 418147 w 5031453"/>
                <a:gd name="connsiteY2" fmla="*/ 282448 h 3638559"/>
                <a:gd name="connsiteX3" fmla="*/ 3787415 w 5031453"/>
                <a:gd name="connsiteY3" fmla="*/ 62162 h 3638559"/>
                <a:gd name="connsiteX4" fmla="*/ 4733402 w 5031453"/>
                <a:gd name="connsiteY4" fmla="*/ 735976 h 3638559"/>
                <a:gd name="connsiteX5" fmla="*/ 5031453 w 5031453"/>
                <a:gd name="connsiteY5" fmla="*/ 1150631 h 3638559"/>
                <a:gd name="connsiteX0" fmla="*/ 268178 w 4855566"/>
                <a:gd name="connsiteY0" fmla="*/ 3718987 h 3718987"/>
                <a:gd name="connsiteX1" fmla="*/ 242260 w 4855566"/>
                <a:gd name="connsiteY1" fmla="*/ 362876 h 3718987"/>
                <a:gd name="connsiteX2" fmla="*/ 3611528 w 4855566"/>
                <a:gd name="connsiteY2" fmla="*/ 142590 h 3718987"/>
                <a:gd name="connsiteX3" fmla="*/ 4557515 w 4855566"/>
                <a:gd name="connsiteY3" fmla="*/ 816404 h 3718987"/>
                <a:gd name="connsiteX4" fmla="*/ 4855566 w 4855566"/>
                <a:gd name="connsiteY4" fmla="*/ 1231059 h 3718987"/>
                <a:gd name="connsiteX0" fmla="*/ 400588 w 4987976"/>
                <a:gd name="connsiteY0" fmla="*/ 3718987 h 3718987"/>
                <a:gd name="connsiteX1" fmla="*/ 374670 w 4987976"/>
                <a:gd name="connsiteY1" fmla="*/ 362876 h 3718987"/>
                <a:gd name="connsiteX2" fmla="*/ 3743938 w 4987976"/>
                <a:gd name="connsiteY2" fmla="*/ 142590 h 3718987"/>
                <a:gd name="connsiteX3" fmla="*/ 4689925 w 4987976"/>
                <a:gd name="connsiteY3" fmla="*/ 816404 h 3718987"/>
                <a:gd name="connsiteX4" fmla="*/ 4987976 w 4987976"/>
                <a:gd name="connsiteY4" fmla="*/ 1231059 h 3718987"/>
                <a:gd name="connsiteX0" fmla="*/ 400588 w 4987976"/>
                <a:gd name="connsiteY0" fmla="*/ 3744054 h 3744054"/>
                <a:gd name="connsiteX1" fmla="*/ 374670 w 4987976"/>
                <a:gd name="connsiteY1" fmla="*/ 387943 h 3744054"/>
                <a:gd name="connsiteX2" fmla="*/ 3743938 w 4987976"/>
                <a:gd name="connsiteY2" fmla="*/ 167657 h 3744054"/>
                <a:gd name="connsiteX3" fmla="*/ 4987976 w 4987976"/>
                <a:gd name="connsiteY3" fmla="*/ 1256126 h 3744054"/>
                <a:gd name="connsiteX0" fmla="*/ 400588 w 4651049"/>
                <a:gd name="connsiteY0" fmla="*/ 3717469 h 3717469"/>
                <a:gd name="connsiteX1" fmla="*/ 374670 w 4651049"/>
                <a:gd name="connsiteY1" fmla="*/ 361358 h 3717469"/>
                <a:gd name="connsiteX2" fmla="*/ 3743938 w 4651049"/>
                <a:gd name="connsiteY2" fmla="*/ 141072 h 3717469"/>
                <a:gd name="connsiteX3" fmla="*/ 4651049 w 4651049"/>
                <a:gd name="connsiteY3" fmla="*/ 788970 h 3717469"/>
                <a:gd name="connsiteX0" fmla="*/ 400588 w 4651049"/>
                <a:gd name="connsiteY0" fmla="*/ 3717469 h 3717469"/>
                <a:gd name="connsiteX1" fmla="*/ 374670 w 4651049"/>
                <a:gd name="connsiteY1" fmla="*/ 361358 h 3717469"/>
                <a:gd name="connsiteX2" fmla="*/ 3743938 w 4651049"/>
                <a:gd name="connsiteY2" fmla="*/ 141072 h 3717469"/>
                <a:gd name="connsiteX3" fmla="*/ 4651049 w 4651049"/>
                <a:gd name="connsiteY3" fmla="*/ 788970 h 3717469"/>
                <a:gd name="connsiteX0" fmla="*/ 462019 w 4712480"/>
                <a:gd name="connsiteY0" fmla="*/ 3509275 h 3509275"/>
                <a:gd name="connsiteX1" fmla="*/ 436101 w 4712480"/>
                <a:gd name="connsiteY1" fmla="*/ 153164 h 3509275"/>
                <a:gd name="connsiteX2" fmla="*/ 4712480 w 4712480"/>
                <a:gd name="connsiteY2" fmla="*/ 580776 h 3509275"/>
                <a:gd name="connsiteX0" fmla="*/ 462019 w 4712480"/>
                <a:gd name="connsiteY0" fmla="*/ 3640177 h 3640177"/>
                <a:gd name="connsiteX1" fmla="*/ 436101 w 4712480"/>
                <a:gd name="connsiteY1" fmla="*/ 284066 h 3640177"/>
                <a:gd name="connsiteX2" fmla="*/ 4712480 w 4712480"/>
                <a:gd name="connsiteY2" fmla="*/ 711678 h 3640177"/>
                <a:gd name="connsiteX0" fmla="*/ 418093 w 4668554"/>
                <a:gd name="connsiteY0" fmla="*/ 3606409 h 3606409"/>
                <a:gd name="connsiteX1" fmla="*/ 469927 w 4668554"/>
                <a:gd name="connsiteY1" fmla="*/ 302130 h 3606409"/>
                <a:gd name="connsiteX2" fmla="*/ 4668554 w 4668554"/>
                <a:gd name="connsiteY2" fmla="*/ 677910 h 3606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8554" h="3606409">
                  <a:moveTo>
                    <a:pt x="418093" y="3606409"/>
                  </a:moveTo>
                  <a:cubicBezTo>
                    <a:pt x="-53820" y="3386663"/>
                    <a:pt x="-238483" y="790213"/>
                    <a:pt x="469927" y="302130"/>
                  </a:cubicBezTo>
                  <a:cubicBezTo>
                    <a:pt x="1178337" y="-185953"/>
                    <a:pt x="4542207" y="-97948"/>
                    <a:pt x="4668554" y="677910"/>
                  </a:cubicBezTo>
                </a:path>
              </a:pathLst>
            </a:custGeom>
            <a:ln>
              <a:solidFill>
                <a:srgbClr val="B50B1B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469332" y="2390744"/>
            <a:ext cx="1477948" cy="1424573"/>
            <a:chOff x="5768442" y="3187658"/>
            <a:chExt cx="1970597" cy="1899431"/>
          </a:xfrm>
        </p:grpSpPr>
        <p:sp>
          <p:nvSpPr>
            <p:cNvPr id="60" name="Oval 59"/>
            <p:cNvSpPr/>
            <p:nvPr/>
          </p:nvSpPr>
          <p:spPr>
            <a:xfrm>
              <a:off x="6872990" y="3814818"/>
              <a:ext cx="803225" cy="348471"/>
            </a:xfrm>
            <a:prstGeom prst="ellipse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5768442" y="3187658"/>
              <a:ext cx="1970597" cy="1899431"/>
              <a:chOff x="5768442" y="3187658"/>
              <a:chExt cx="1970597" cy="1899431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6872990" y="3861685"/>
                <a:ext cx="866049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Arial"/>
                    <a:cs typeface="Arial"/>
                  </a:rPr>
                  <a:t>SMAD7</a:t>
                </a:r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>
                <a:off x="6233147" y="3187658"/>
                <a:ext cx="714144" cy="6271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Group 69"/>
              <p:cNvGrpSpPr/>
              <p:nvPr/>
            </p:nvGrpSpPr>
            <p:grpSpPr>
              <a:xfrm rot="17470464">
                <a:off x="5329715" y="4097018"/>
                <a:ext cx="1428798" cy="551343"/>
                <a:chOff x="6961815" y="4258043"/>
                <a:chExt cx="1428798" cy="551343"/>
              </a:xfrm>
            </p:grpSpPr>
            <p:cxnSp>
              <p:nvCxnSpPr>
                <p:cNvPr id="68" name="Straight Connector 67"/>
                <p:cNvCxnSpPr/>
                <p:nvPr/>
              </p:nvCxnSpPr>
              <p:spPr>
                <a:xfrm rot="7614492">
                  <a:off x="7676214" y="4094987"/>
                  <a:ext cx="0" cy="1428798"/>
                </a:xfrm>
                <a:prstGeom prst="line">
                  <a:avLst/>
                </a:prstGeom>
                <a:ln>
                  <a:solidFill>
                    <a:srgbClr val="B50B1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7614492">
                  <a:off x="6992465" y="4374765"/>
                  <a:ext cx="233444" cy="0"/>
                </a:xfrm>
                <a:prstGeom prst="line">
                  <a:avLst/>
                </a:prstGeom>
                <a:ln>
                  <a:solidFill>
                    <a:srgbClr val="B50B1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4" name="Group 93"/>
          <p:cNvGrpSpPr/>
          <p:nvPr/>
        </p:nvGrpSpPr>
        <p:grpSpPr>
          <a:xfrm>
            <a:off x="1473380" y="3146616"/>
            <a:ext cx="6363024" cy="1894773"/>
            <a:chOff x="1029368" y="4195488"/>
            <a:chExt cx="7895170" cy="2526364"/>
          </a:xfrm>
        </p:grpSpPr>
        <p:grpSp>
          <p:nvGrpSpPr>
            <p:cNvPr id="85" name="Group 84"/>
            <p:cNvGrpSpPr/>
            <p:nvPr/>
          </p:nvGrpSpPr>
          <p:grpSpPr>
            <a:xfrm>
              <a:off x="8049143" y="4736803"/>
              <a:ext cx="875395" cy="553997"/>
              <a:chOff x="8049143" y="4640032"/>
              <a:chExt cx="875395" cy="553997"/>
            </a:xfrm>
          </p:grpSpPr>
          <p:sp>
            <p:nvSpPr>
              <p:cNvPr id="79" name="Hexagon 78"/>
              <p:cNvSpPr/>
              <p:nvPr/>
            </p:nvSpPr>
            <p:spPr>
              <a:xfrm>
                <a:off x="8049143" y="4648174"/>
                <a:ext cx="834238" cy="523220"/>
              </a:xfrm>
              <a:prstGeom prst="hexagon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8107648" y="4640032"/>
                <a:ext cx="816890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>
                    <a:latin typeface="Arial"/>
                    <a:cs typeface="Arial"/>
                  </a:rPr>
                  <a:t>erythro</a:t>
                </a:r>
                <a:endParaRPr lang="en-US" sz="1050" dirty="0">
                  <a:latin typeface="Arial"/>
                  <a:cs typeface="Arial"/>
                </a:endParaRPr>
              </a:p>
              <a:p>
                <a:r>
                  <a:rPr lang="en-US" sz="1050" dirty="0" err="1">
                    <a:latin typeface="Arial"/>
                    <a:cs typeface="Arial"/>
                  </a:rPr>
                  <a:t>ferrone</a:t>
                </a:r>
                <a:endParaRPr lang="en-US" sz="1050" dirty="0">
                  <a:latin typeface="Arial"/>
                  <a:cs typeface="Arial"/>
                </a:endParaRPr>
              </a:p>
            </p:txBody>
          </p:sp>
        </p:grpSp>
        <p:sp>
          <p:nvSpPr>
            <p:cNvPr id="84" name="Freeform 83"/>
            <p:cNvSpPr/>
            <p:nvPr/>
          </p:nvSpPr>
          <p:spPr>
            <a:xfrm>
              <a:off x="1029368" y="5507789"/>
              <a:ext cx="7272421" cy="1214063"/>
            </a:xfrm>
            <a:custGeom>
              <a:avLst/>
              <a:gdLst>
                <a:gd name="connsiteX0" fmla="*/ 0 w 7272421"/>
                <a:gd name="connsiteY0" fmla="*/ 628316 h 1455029"/>
                <a:gd name="connsiteX1" fmla="*/ 2112211 w 7272421"/>
                <a:gd name="connsiteY1" fmla="*/ 1283368 h 1455029"/>
                <a:gd name="connsiteX2" fmla="*/ 6055895 w 7272421"/>
                <a:gd name="connsiteY2" fmla="*/ 1350210 h 1455029"/>
                <a:gd name="connsiteX3" fmla="*/ 7272421 w 7272421"/>
                <a:gd name="connsiteY3" fmla="*/ 0 h 1455029"/>
                <a:gd name="connsiteX0" fmla="*/ 0 w 7272421"/>
                <a:gd name="connsiteY0" fmla="*/ 628316 h 1297365"/>
                <a:gd name="connsiteX1" fmla="*/ 2112211 w 7272421"/>
                <a:gd name="connsiteY1" fmla="*/ 1283368 h 1297365"/>
                <a:gd name="connsiteX2" fmla="*/ 6189579 w 7272421"/>
                <a:gd name="connsiteY2" fmla="*/ 989262 h 1297365"/>
                <a:gd name="connsiteX3" fmla="*/ 7272421 w 7272421"/>
                <a:gd name="connsiteY3" fmla="*/ 0 h 1297365"/>
                <a:gd name="connsiteX0" fmla="*/ 0 w 7272421"/>
                <a:gd name="connsiteY0" fmla="*/ 628316 h 1146707"/>
                <a:gd name="connsiteX1" fmla="*/ 2125580 w 7272421"/>
                <a:gd name="connsiteY1" fmla="*/ 1109578 h 1146707"/>
                <a:gd name="connsiteX2" fmla="*/ 6189579 w 7272421"/>
                <a:gd name="connsiteY2" fmla="*/ 989262 h 1146707"/>
                <a:gd name="connsiteX3" fmla="*/ 7272421 w 7272421"/>
                <a:gd name="connsiteY3" fmla="*/ 0 h 1146707"/>
                <a:gd name="connsiteX0" fmla="*/ 0 w 7272421"/>
                <a:gd name="connsiteY0" fmla="*/ 628316 h 1171524"/>
                <a:gd name="connsiteX1" fmla="*/ 2125580 w 7272421"/>
                <a:gd name="connsiteY1" fmla="*/ 1109578 h 1171524"/>
                <a:gd name="connsiteX2" fmla="*/ 6189579 w 7272421"/>
                <a:gd name="connsiteY2" fmla="*/ 1042735 h 1171524"/>
                <a:gd name="connsiteX3" fmla="*/ 7272421 w 7272421"/>
                <a:gd name="connsiteY3" fmla="*/ 0 h 1171524"/>
                <a:gd name="connsiteX0" fmla="*/ 0 w 7272421"/>
                <a:gd name="connsiteY0" fmla="*/ 762000 h 1313452"/>
                <a:gd name="connsiteX1" fmla="*/ 2125580 w 7272421"/>
                <a:gd name="connsiteY1" fmla="*/ 1243262 h 1313452"/>
                <a:gd name="connsiteX2" fmla="*/ 6189579 w 7272421"/>
                <a:gd name="connsiteY2" fmla="*/ 1176419 h 1313452"/>
                <a:gd name="connsiteX3" fmla="*/ 7272421 w 7272421"/>
                <a:gd name="connsiteY3" fmla="*/ 0 h 1313452"/>
                <a:gd name="connsiteX0" fmla="*/ 0 w 7272421"/>
                <a:gd name="connsiteY0" fmla="*/ 668422 h 1214063"/>
                <a:gd name="connsiteX1" fmla="*/ 2125580 w 7272421"/>
                <a:gd name="connsiteY1" fmla="*/ 1149684 h 1214063"/>
                <a:gd name="connsiteX2" fmla="*/ 6189579 w 7272421"/>
                <a:gd name="connsiteY2" fmla="*/ 1082841 h 1214063"/>
                <a:gd name="connsiteX3" fmla="*/ 7272421 w 7272421"/>
                <a:gd name="connsiteY3" fmla="*/ 0 h 1214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2421" h="1214063">
                  <a:moveTo>
                    <a:pt x="0" y="668422"/>
                  </a:moveTo>
                  <a:cubicBezTo>
                    <a:pt x="551447" y="935790"/>
                    <a:pt x="1093984" y="1080614"/>
                    <a:pt x="2125580" y="1149684"/>
                  </a:cubicBezTo>
                  <a:cubicBezTo>
                    <a:pt x="3157176" y="1218754"/>
                    <a:pt x="5331772" y="1274455"/>
                    <a:pt x="6189579" y="1082841"/>
                  </a:cubicBezTo>
                  <a:cubicBezTo>
                    <a:pt x="7047386" y="891227"/>
                    <a:pt x="7272421" y="0"/>
                    <a:pt x="7272421" y="0"/>
                  </a:cubicBezTo>
                </a:path>
              </a:pathLst>
            </a:custGeom>
            <a:ln>
              <a:solidFill>
                <a:srgbClr val="C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93" name="Group 92"/>
            <p:cNvGrpSpPr/>
            <p:nvPr/>
          </p:nvGrpSpPr>
          <p:grpSpPr>
            <a:xfrm rot="19418816">
              <a:off x="6123418" y="4195488"/>
              <a:ext cx="1725965" cy="1443265"/>
              <a:chOff x="8527613" y="2371553"/>
              <a:chExt cx="1725965" cy="1443265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 flipH="1" flipV="1">
                <a:off x="8535247" y="2496069"/>
                <a:ext cx="1718331" cy="1318749"/>
              </a:xfrm>
              <a:prstGeom prst="line">
                <a:avLst/>
              </a:prstGeom>
              <a:ln>
                <a:solidFill>
                  <a:srgbClr val="B50B1B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rot="7614492">
                <a:off x="8410891" y="2488275"/>
                <a:ext cx="233444" cy="0"/>
              </a:xfrm>
              <a:prstGeom prst="line">
                <a:avLst/>
              </a:prstGeom>
              <a:ln>
                <a:solidFill>
                  <a:srgbClr val="B50B1B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2" name="Group 101"/>
          <p:cNvGrpSpPr/>
          <p:nvPr/>
        </p:nvGrpSpPr>
        <p:grpSpPr>
          <a:xfrm>
            <a:off x="6526417" y="1692605"/>
            <a:ext cx="955289" cy="380748"/>
            <a:chOff x="7177891" y="2256804"/>
            <a:chExt cx="1273718" cy="507663"/>
          </a:xfrm>
        </p:grpSpPr>
        <p:sp>
          <p:nvSpPr>
            <p:cNvPr id="95" name="TextBox 94"/>
            <p:cNvSpPr txBox="1"/>
            <p:nvPr/>
          </p:nvSpPr>
          <p:spPr>
            <a:xfrm>
              <a:off x="7647543" y="2425913"/>
              <a:ext cx="8040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/>
                  <a:cs typeface="Arial"/>
                </a:rPr>
                <a:t>Fe def.</a:t>
              </a:r>
            </a:p>
          </p:txBody>
        </p:sp>
        <p:cxnSp>
          <p:nvCxnSpPr>
            <p:cNvPr id="97" name="Straight Arrow Connector 96"/>
            <p:cNvCxnSpPr>
              <a:stCxn id="95" idx="1"/>
            </p:cNvCxnSpPr>
            <p:nvPr/>
          </p:nvCxnSpPr>
          <p:spPr>
            <a:xfrm flipH="1" flipV="1">
              <a:off x="7193959" y="2566130"/>
              <a:ext cx="453584" cy="290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7177891" y="2256804"/>
              <a:ext cx="38087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Arial"/>
                  <a:cs typeface="Arial"/>
                </a:rPr>
                <a:t>+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05ED62F-2BEC-4B54-A592-612526760863}"/>
              </a:ext>
            </a:extLst>
          </p:cNvPr>
          <p:cNvCxnSpPr/>
          <p:nvPr/>
        </p:nvCxnSpPr>
        <p:spPr>
          <a:xfrm>
            <a:off x="3492443" y="2390743"/>
            <a:ext cx="117392" cy="23926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C14E47A-86B0-4451-B1F5-385F2CE4951E}"/>
              </a:ext>
            </a:extLst>
          </p:cNvPr>
          <p:cNvSpPr txBox="1"/>
          <p:nvPr/>
        </p:nvSpPr>
        <p:spPr>
          <a:xfrm>
            <a:off x="3492444" y="286111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35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4C67803-D373-4A17-BCA3-9D16171F67A0}"/>
              </a:ext>
            </a:extLst>
          </p:cNvPr>
          <p:cNvSpPr txBox="1"/>
          <p:nvPr/>
        </p:nvSpPr>
        <p:spPr>
          <a:xfrm>
            <a:off x="3492443" y="2581268"/>
            <a:ext cx="4106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/>
                <a:cs typeface="Arial"/>
              </a:rPr>
              <a:t>iron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4C9E7B0-47CC-49CE-AD1A-FDB871410C48}"/>
              </a:ext>
            </a:extLst>
          </p:cNvPr>
          <p:cNvSpPr/>
          <p:nvPr/>
        </p:nvSpPr>
        <p:spPr>
          <a:xfrm>
            <a:off x="3655282" y="1517225"/>
            <a:ext cx="603050" cy="11450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586A948-DAD3-4AE4-A97B-CCBB737D5482}"/>
              </a:ext>
            </a:extLst>
          </p:cNvPr>
          <p:cNvSpPr/>
          <p:nvPr/>
        </p:nvSpPr>
        <p:spPr>
          <a:xfrm>
            <a:off x="6957965" y="3323636"/>
            <a:ext cx="1033313" cy="8101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862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92ED1-C452-4FCC-97A9-CA5D94343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445473"/>
            <a:ext cx="8229600" cy="857250"/>
          </a:xfrm>
        </p:spPr>
        <p:txBody>
          <a:bodyPr/>
          <a:lstStyle/>
          <a:p>
            <a:r>
              <a:rPr lang="en-CA" dirty="0"/>
              <a:t>Hereditary hemochromatosis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3CA26-6B13-4CDB-98F8-79F7E8C9C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302723"/>
            <a:ext cx="8229600" cy="3497877"/>
          </a:xfrm>
        </p:spPr>
        <p:txBody>
          <a:bodyPr>
            <a:normAutofit fontScale="85000" lnSpcReduction="10000"/>
          </a:bodyPr>
          <a:lstStyle/>
          <a:p>
            <a:r>
              <a:rPr lang="en-CA" dirty="0"/>
              <a:t>Almost 10% of population of northern European stock are carriers of mutations in HFE gene</a:t>
            </a:r>
          </a:p>
          <a:p>
            <a:r>
              <a:rPr lang="en-CA" dirty="0"/>
              <a:t>1/400 is homozygous for C282Y</a:t>
            </a:r>
          </a:p>
          <a:p>
            <a:r>
              <a:rPr lang="en-CA" dirty="0"/>
              <a:t>Lifelong slow iron accumulation, typically not symptomatic until 50’s or 60’s</a:t>
            </a:r>
          </a:p>
          <a:p>
            <a:r>
              <a:rPr lang="en-CA" dirty="0"/>
              <a:t>Women relatively protected until menopause</a:t>
            </a:r>
          </a:p>
          <a:p>
            <a:r>
              <a:rPr lang="en-CA" dirty="0"/>
              <a:t>Penetrance (cirrhosis or heart failure) is incomplete</a:t>
            </a:r>
          </a:p>
          <a:p>
            <a:r>
              <a:rPr lang="en-CA" dirty="0"/>
              <a:t>C282Y/H63D much milder iron loading, very low penetrance</a:t>
            </a:r>
          </a:p>
          <a:p>
            <a:r>
              <a:rPr lang="en-CA" b="1" dirty="0"/>
              <a:t>If fasting </a:t>
            </a:r>
            <a:r>
              <a:rPr lang="en-CA" b="1" dirty="0" err="1"/>
              <a:t>Tsat</a:t>
            </a:r>
            <a:r>
              <a:rPr lang="en-CA" b="1" dirty="0"/>
              <a:t> persistently &gt;45%, order HFE genotyping</a:t>
            </a:r>
          </a:p>
        </p:txBody>
      </p:sp>
    </p:spTree>
    <p:extLst>
      <p:ext uri="{BB962C8B-B14F-4D97-AF65-F5344CB8AC3E}">
        <p14:creationId xmlns:p14="http://schemas.microsoft.com/office/powerpoint/2010/main" val="1723376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673" y="2433998"/>
            <a:ext cx="6461888" cy="910909"/>
          </a:xfrm>
        </p:spPr>
        <p:txBody>
          <a:bodyPr>
            <a:noAutofit/>
          </a:bodyPr>
          <a:lstStyle/>
          <a:p>
            <a:r>
              <a:rPr lang="en-US" sz="2800" dirty="0"/>
              <a:t>Part 1: Iron Homeostasis, Iron Overload, and Laboratory Measures of Iron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673" y="3856062"/>
            <a:ext cx="6461889" cy="699456"/>
          </a:xfrm>
        </p:spPr>
        <p:txBody>
          <a:bodyPr>
            <a:normAutofit/>
          </a:bodyPr>
          <a:lstStyle/>
          <a:p>
            <a:r>
              <a:rPr lang="en-US" sz="2400" dirty="0"/>
              <a:t>Donald S. Houston MD PhD FRCPC</a:t>
            </a:r>
          </a:p>
        </p:txBody>
      </p:sp>
    </p:spTree>
    <p:extLst>
      <p:ext uri="{BB962C8B-B14F-4D97-AF65-F5344CB8AC3E}">
        <p14:creationId xmlns:p14="http://schemas.microsoft.com/office/powerpoint/2010/main" val="2941211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0A442-2E16-4220-B201-B92B26AB0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552365"/>
            <a:ext cx="8229600" cy="857250"/>
          </a:xfrm>
        </p:spPr>
        <p:txBody>
          <a:bodyPr/>
          <a:lstStyle/>
          <a:p>
            <a:r>
              <a:rPr lang="en-CA" dirty="0"/>
              <a:t>Rust stains – Toxicities of Iron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6BCE2-50EE-44CC-9A43-B33D76198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409615"/>
            <a:ext cx="8229600" cy="3488267"/>
          </a:xfrm>
        </p:spPr>
        <p:txBody>
          <a:bodyPr>
            <a:normAutofit fontScale="85000" lnSpcReduction="20000"/>
          </a:bodyPr>
          <a:lstStyle/>
          <a:p>
            <a:r>
              <a:rPr lang="en-CA" u="sng" dirty="0"/>
              <a:t>Liver</a:t>
            </a:r>
            <a:r>
              <a:rPr lang="en-CA" dirty="0"/>
              <a:t>: hepatocellular injury (</a:t>
            </a:r>
            <a:r>
              <a:rPr lang="en-CA" dirty="0">
                <a:sym typeface="Wingdings" panose="05000000000000000000" pitchFamily="2" charset="2"/>
              </a:rPr>
              <a:t> transaminases)</a:t>
            </a:r>
            <a:r>
              <a:rPr lang="en-CA" dirty="0"/>
              <a:t>, cirrhosis, hepatoma</a:t>
            </a:r>
          </a:p>
          <a:p>
            <a:r>
              <a:rPr lang="en-CA" u="sng" dirty="0"/>
              <a:t>Pituitary</a:t>
            </a:r>
            <a:r>
              <a:rPr lang="en-CA" dirty="0"/>
              <a:t>: hypogonadism (loss of libido, erectile dysfunction, amenorrhea), hypothyroidism</a:t>
            </a:r>
          </a:p>
          <a:p>
            <a:r>
              <a:rPr lang="en-CA" u="sng" dirty="0"/>
              <a:t>Pancreas</a:t>
            </a:r>
            <a:r>
              <a:rPr lang="en-CA" dirty="0"/>
              <a:t>: diabetes</a:t>
            </a:r>
          </a:p>
          <a:p>
            <a:r>
              <a:rPr lang="en-CA" u="sng" dirty="0"/>
              <a:t>Joints</a:t>
            </a:r>
            <a:r>
              <a:rPr lang="en-CA" dirty="0"/>
              <a:t>: arthritis classically 2</a:t>
            </a:r>
            <a:r>
              <a:rPr lang="en-CA" baseline="30000" dirty="0"/>
              <a:t>nd</a:t>
            </a:r>
            <a:r>
              <a:rPr lang="en-CA" dirty="0"/>
              <a:t> and 3</a:t>
            </a:r>
            <a:r>
              <a:rPr lang="en-CA" baseline="30000" dirty="0"/>
              <a:t>rd</a:t>
            </a:r>
            <a:r>
              <a:rPr lang="en-CA" dirty="0"/>
              <a:t> MCP joints</a:t>
            </a:r>
          </a:p>
          <a:p>
            <a:r>
              <a:rPr lang="en-CA" u="sng" dirty="0"/>
              <a:t>Heart</a:t>
            </a:r>
            <a:r>
              <a:rPr lang="en-CA" dirty="0"/>
              <a:t>: congestive failure and arrhythmias</a:t>
            </a:r>
          </a:p>
          <a:p>
            <a:r>
              <a:rPr lang="en-CA" u="sng" dirty="0"/>
              <a:t>Skin</a:t>
            </a:r>
            <a:r>
              <a:rPr lang="en-CA" dirty="0"/>
              <a:t>: darkening</a:t>
            </a:r>
          </a:p>
          <a:p>
            <a:r>
              <a:rPr lang="en-CA" dirty="0"/>
              <a:t>Acute iron poisoning very different</a:t>
            </a:r>
          </a:p>
        </p:txBody>
      </p:sp>
    </p:spTree>
    <p:extLst>
      <p:ext uri="{BB962C8B-B14F-4D97-AF65-F5344CB8AC3E}">
        <p14:creationId xmlns:p14="http://schemas.microsoft.com/office/powerpoint/2010/main" val="831324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0D37A-C4A4-4531-A318-C229D8454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560831"/>
            <a:ext cx="8229600" cy="857250"/>
          </a:xfrm>
        </p:spPr>
        <p:txBody>
          <a:bodyPr/>
          <a:lstStyle/>
          <a:p>
            <a:r>
              <a:rPr lang="en-CA" dirty="0"/>
              <a:t>Hemochromatosis -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0959F-F399-418E-89F8-C6D225797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515533"/>
            <a:ext cx="8229600" cy="3285067"/>
          </a:xfrm>
        </p:spPr>
        <p:txBody>
          <a:bodyPr>
            <a:normAutofit lnSpcReduction="10000"/>
          </a:bodyPr>
          <a:lstStyle/>
          <a:p>
            <a:r>
              <a:rPr lang="en-CA" dirty="0"/>
              <a:t>Phlebotomy</a:t>
            </a:r>
          </a:p>
          <a:p>
            <a:pPr lvl="1"/>
            <a:r>
              <a:rPr lang="en-CA" dirty="0"/>
              <a:t>500ml = 250mg of iron</a:t>
            </a:r>
          </a:p>
          <a:p>
            <a:pPr lvl="1"/>
            <a:r>
              <a:rPr lang="en-CA" dirty="0"/>
              <a:t>Bleed q1-2 weeks as Hb tolerates</a:t>
            </a:r>
          </a:p>
          <a:p>
            <a:pPr lvl="1"/>
            <a:r>
              <a:rPr lang="en-CA" dirty="0"/>
              <a:t>May require 40 or more units removed to reach iron neutral state</a:t>
            </a:r>
          </a:p>
          <a:p>
            <a:pPr lvl="1"/>
            <a:r>
              <a:rPr lang="en-CA" dirty="0"/>
              <a:t>Once ferritin &lt;100, bleed ~4-6 times/year to keep </a:t>
            </a:r>
            <a:r>
              <a:rPr lang="en-CA" b="1" dirty="0"/>
              <a:t>ferritin in target range of 50 – 100</a:t>
            </a:r>
          </a:p>
          <a:p>
            <a:pPr lvl="1"/>
            <a:r>
              <a:rPr lang="en-CA" dirty="0"/>
              <a:t>Can often meet this need as blood donor</a:t>
            </a:r>
          </a:p>
        </p:txBody>
      </p:sp>
    </p:spTree>
    <p:extLst>
      <p:ext uri="{BB962C8B-B14F-4D97-AF65-F5344CB8AC3E}">
        <p14:creationId xmlns:p14="http://schemas.microsoft.com/office/powerpoint/2010/main" val="3128601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2A34-941C-4AED-8FE6-C2EDCBB91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560831"/>
            <a:ext cx="8229600" cy="857250"/>
          </a:xfrm>
        </p:spPr>
        <p:txBody>
          <a:bodyPr/>
          <a:lstStyle/>
          <a:p>
            <a:r>
              <a:rPr lang="en-CA" dirty="0"/>
              <a:t>Causes of high ferritin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BEE81-D55D-4AEB-B5A6-9B9184D4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418081"/>
            <a:ext cx="8229600" cy="3382519"/>
          </a:xfrm>
        </p:spPr>
        <p:txBody>
          <a:bodyPr>
            <a:normAutofit fontScale="77500" lnSpcReduction="20000"/>
          </a:bodyPr>
          <a:lstStyle/>
          <a:p>
            <a:r>
              <a:rPr lang="en-CA" dirty="0"/>
              <a:t>Iron overload: the minority!</a:t>
            </a:r>
          </a:p>
          <a:p>
            <a:pPr lvl="1"/>
            <a:r>
              <a:rPr lang="en-CA" dirty="0"/>
              <a:t>&lt;10% of pts with high ferritin have hemochromatosis</a:t>
            </a:r>
          </a:p>
          <a:p>
            <a:r>
              <a:rPr lang="en-CA" dirty="0"/>
              <a:t>Inflammation</a:t>
            </a:r>
          </a:p>
          <a:p>
            <a:pPr lvl="1"/>
            <a:r>
              <a:rPr lang="en-CA" dirty="0"/>
              <a:t>Infections, rheumatologic disorders, renal disease, cancer</a:t>
            </a:r>
          </a:p>
          <a:p>
            <a:r>
              <a:rPr lang="en-CA" dirty="0"/>
              <a:t>Liver disease esp. fatty liver and alcohol excess</a:t>
            </a:r>
          </a:p>
          <a:p>
            <a:pPr lvl="1"/>
            <a:r>
              <a:rPr lang="en-CA" dirty="0"/>
              <a:t>Probably </a:t>
            </a:r>
            <a:r>
              <a:rPr lang="en-CA" b="1" dirty="0"/>
              <a:t>commonest</a:t>
            </a:r>
            <a:r>
              <a:rPr lang="en-CA" dirty="0"/>
              <a:t> cause</a:t>
            </a:r>
          </a:p>
          <a:p>
            <a:endParaRPr lang="en-CA" dirty="0"/>
          </a:p>
          <a:p>
            <a:r>
              <a:rPr lang="en-CA" i="1" dirty="0"/>
              <a:t>NB: recommended initial test if you suspect hereditary hemochromatosis is </a:t>
            </a:r>
            <a:r>
              <a:rPr lang="en-CA" i="1" dirty="0" err="1"/>
              <a:t>Tsat</a:t>
            </a:r>
            <a:r>
              <a:rPr lang="en-CA" i="1" dirty="0"/>
              <a:t>, not ferritin</a:t>
            </a:r>
          </a:p>
          <a:p>
            <a:r>
              <a:rPr lang="en-CA" dirty="0"/>
              <a:t>If in doubt, liver iron can be measured by MRI</a:t>
            </a:r>
          </a:p>
        </p:txBody>
      </p:sp>
    </p:spTree>
    <p:extLst>
      <p:ext uri="{BB962C8B-B14F-4D97-AF65-F5344CB8AC3E}">
        <p14:creationId xmlns:p14="http://schemas.microsoft.com/office/powerpoint/2010/main" val="1032754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845757"/>
            <a:ext cx="8229600" cy="262314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C3BAA-011B-4E6F-9CBC-09F8B0772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757565"/>
            <a:ext cx="8407400" cy="42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49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5333B-57F3-4804-AE0E-35D0A26D0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Iron Homeostasis: Take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24B7D-CE5C-4965-99D8-0EA118B24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/>
              <a:t>Iron status is maintained by regulating the absorption of iron</a:t>
            </a:r>
          </a:p>
          <a:p>
            <a:r>
              <a:rPr lang="en-CA" dirty="0"/>
              <a:t>All patients with iron overload have elevated ferritin, but most elevated ferritin is reactive</a:t>
            </a:r>
          </a:p>
          <a:p>
            <a:pPr lvl="1"/>
            <a:r>
              <a:rPr lang="en-CA" dirty="0" err="1"/>
              <a:t>Tsat</a:t>
            </a:r>
            <a:r>
              <a:rPr lang="en-CA" dirty="0"/>
              <a:t> is preferred initial test for diagnosis of hemochromatosis</a:t>
            </a:r>
          </a:p>
          <a:p>
            <a:r>
              <a:rPr lang="en-CA" dirty="0"/>
              <a:t>All tests (serum iron, TIBC, and ferritin) are influenced by both iron status and inflammation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9883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1AD8B-6888-4715-A1CA-76A5C5A7D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Ode to hemochromatosis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FFE2-0BF6-4C51-A55D-35640283F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5725" indent="0">
              <a:buNone/>
            </a:pPr>
            <a:r>
              <a:rPr lang="en-CA" dirty="0"/>
              <a:t>When your HFE gene code is wrong,</a:t>
            </a:r>
          </a:p>
          <a:p>
            <a:pPr marL="85725" indent="0">
              <a:buNone/>
            </a:pPr>
            <a:r>
              <a:rPr lang="en-CA" dirty="0"/>
              <a:t>Liver’s T2-star signal gets strong</a:t>
            </a:r>
          </a:p>
          <a:p>
            <a:pPr marL="85725" indent="0">
              <a:buNone/>
            </a:pPr>
            <a:r>
              <a:rPr lang="en-CA" dirty="0"/>
              <a:t>	‘</a:t>
            </a:r>
            <a:r>
              <a:rPr lang="en-CA" dirty="0" err="1"/>
              <a:t>cuz</a:t>
            </a:r>
            <a:r>
              <a:rPr lang="en-CA" dirty="0"/>
              <a:t> a lack of hepcidin</a:t>
            </a:r>
          </a:p>
          <a:p>
            <a:pPr marL="85725" indent="0">
              <a:buNone/>
            </a:pPr>
            <a:r>
              <a:rPr lang="en-CA" dirty="0"/>
              <a:t>	Has the bowel </a:t>
            </a:r>
            <a:r>
              <a:rPr lang="en-CA" dirty="0" err="1"/>
              <a:t>decidin</a:t>
            </a:r>
            <a:r>
              <a:rPr lang="en-CA" dirty="0"/>
              <a:t>’</a:t>
            </a:r>
          </a:p>
          <a:p>
            <a:pPr marL="85725" indent="0">
              <a:buNone/>
            </a:pPr>
            <a:r>
              <a:rPr lang="en-CA" dirty="0"/>
              <a:t>To absorb extra Fe all day long</a:t>
            </a:r>
          </a:p>
          <a:p>
            <a:pPr marL="85725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67602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5220" y="1193960"/>
            <a:ext cx="6893560" cy="1102519"/>
          </a:xfrm>
        </p:spPr>
        <p:txBody>
          <a:bodyPr/>
          <a:lstStyle/>
          <a:p>
            <a:pPr algn="ctr"/>
            <a:r>
              <a:rPr lang="en-US" i="1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34590"/>
            <a:ext cx="6400800" cy="1314450"/>
          </a:xfrm>
        </p:spPr>
        <p:txBody>
          <a:bodyPr/>
          <a:lstStyle/>
          <a:p>
            <a:pPr algn="ctr"/>
            <a:r>
              <a:rPr lang="en-US" dirty="0"/>
              <a:t>donald.houston@umanitoba.ca</a:t>
            </a:r>
          </a:p>
        </p:txBody>
      </p:sp>
    </p:spTree>
    <p:extLst>
      <p:ext uri="{BB962C8B-B14F-4D97-AF65-F5344CB8AC3E}">
        <p14:creationId xmlns:p14="http://schemas.microsoft.com/office/powerpoint/2010/main" val="3958420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 Disclosure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CA" sz="2400" b="1" dirty="0">
                <a:solidFill>
                  <a:schemeClr val="bg2">
                    <a:lumMod val="10000"/>
                  </a:schemeClr>
                </a:solidFill>
              </a:rPr>
              <a:t>Speaker’s name: Donald S. Houston</a:t>
            </a:r>
            <a:endParaRPr lang="en-CA" sz="240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CA" sz="2400" b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CA" sz="2400" b="1" dirty="0">
                <a:solidFill>
                  <a:schemeClr val="bg2">
                    <a:lumMod val="10000"/>
                  </a:schemeClr>
                </a:solidFill>
              </a:rPr>
              <a:t>Relationships with commercial interests: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CA" sz="2400" b="1" dirty="0">
                <a:solidFill>
                  <a:schemeClr val="bg2">
                    <a:lumMod val="10000"/>
                  </a:schemeClr>
                </a:solidFill>
              </a:rPr>
              <a:t>Grants/Research Support: None</a:t>
            </a:r>
            <a:endParaRPr lang="en-CA" sz="2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CA" sz="2400" b="1" dirty="0">
                <a:solidFill>
                  <a:schemeClr val="bg2">
                    <a:lumMod val="10000"/>
                  </a:schemeClr>
                </a:solidFill>
              </a:rPr>
              <a:t>Speakers Bureau/Honoraria: None</a:t>
            </a:r>
            <a:endParaRPr lang="en-CA" sz="2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CA" sz="2400" b="1" dirty="0">
                <a:solidFill>
                  <a:schemeClr val="bg2">
                    <a:lumMod val="10000"/>
                  </a:schemeClr>
                </a:solidFill>
              </a:rPr>
              <a:t>Consulting Fees: None</a:t>
            </a:r>
            <a:endParaRPr lang="en-CA" sz="2400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CA" sz="2400" b="1" dirty="0">
                <a:solidFill>
                  <a:schemeClr val="bg2">
                    <a:lumMod val="10000"/>
                  </a:schemeClr>
                </a:solidFill>
              </a:rPr>
              <a:t>Other: I don’t eat their food (and I don’t take iron)</a:t>
            </a:r>
            <a:endParaRPr lang="en-CA" sz="24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6" name="Picture 5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0AD0E80C-C7B7-47A8-A44B-3B6C69021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657" y="767919"/>
            <a:ext cx="2375647" cy="2965142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69133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>
                <a:solidFill>
                  <a:schemeClr val="bg2">
                    <a:lumMod val="10000"/>
                  </a:schemeClr>
                </a:solidFill>
              </a:rPr>
              <a:t>Mitigating Potential Bias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CA" altLang="en-US" dirty="0">
                <a:solidFill>
                  <a:schemeClr val="bg2">
                    <a:lumMod val="10000"/>
                  </a:schemeClr>
                </a:solidFill>
              </a:rPr>
              <a:t>Not Applicable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84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Explain the mechanisms by which the body regulates iron homeostasis, and how defects can lead to iron overload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simple tests (iron, TIBC, and ferritin) to sort out disorders of altered iron status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Apply strategies to manage iron deficiency and iron overload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164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879412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/>
              <a:t>Appetizer (empty calories)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845757"/>
            <a:ext cx="8229600" cy="2623142"/>
          </a:xfrm>
        </p:spPr>
        <p:txBody>
          <a:bodyPr>
            <a:normAutofit fontScale="92500" lnSpcReduction="20000"/>
          </a:bodyPr>
          <a:lstStyle/>
          <a:p>
            <a:r>
              <a:rPr lang="en-CA" dirty="0"/>
              <a:t>Iron makes up a third of the mass of the Earth, and is 4</a:t>
            </a:r>
            <a:r>
              <a:rPr lang="en-CA" baseline="30000" dirty="0"/>
              <a:t>th</a:t>
            </a:r>
            <a:r>
              <a:rPr lang="en-CA" dirty="0"/>
              <a:t> most abundant element in Earth’s crust (~5%)</a:t>
            </a:r>
          </a:p>
          <a:p>
            <a:r>
              <a:rPr lang="en-CA" dirty="0"/>
              <a:t>Nonetheless iron is a limiting nutrient that is jealously conserved by the body</a:t>
            </a:r>
          </a:p>
          <a:p>
            <a:r>
              <a:rPr lang="en-CA" dirty="0"/>
              <a:t>WHO 2011 estimate: anaemia affects around 800 million worldwide (mostly children and women, mostly iron deficiency)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281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450787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/>
              <a:t>Distribution of iron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845757"/>
            <a:ext cx="8229600" cy="262314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9981285-4893-4DD5-AA82-41E329C5C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731466"/>
              </p:ext>
            </p:extLst>
          </p:nvPr>
        </p:nvGraphicFramePr>
        <p:xfrm>
          <a:off x="965200" y="1247298"/>
          <a:ext cx="7620000" cy="3609535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5153680">
                  <a:extLst>
                    <a:ext uri="{9D8B030D-6E8A-4147-A177-3AD203B41FA5}">
                      <a16:colId xmlns:a16="http://schemas.microsoft.com/office/drawing/2014/main" val="1534657202"/>
                    </a:ext>
                  </a:extLst>
                </a:gridCol>
                <a:gridCol w="2466320">
                  <a:extLst>
                    <a:ext uri="{9D8B030D-6E8A-4147-A177-3AD203B41FA5}">
                      <a16:colId xmlns:a16="http://schemas.microsoft.com/office/drawing/2014/main" val="1478659960"/>
                    </a:ext>
                  </a:extLst>
                </a:gridCol>
              </a:tblGrid>
              <a:tr h="630043">
                <a:tc>
                  <a:txBody>
                    <a:bodyPr/>
                    <a:lstStyle/>
                    <a:p>
                      <a:r>
                        <a:rPr lang="en-CA" sz="2000" dirty="0"/>
                        <a:t>Cell type / tissue</a:t>
                      </a:r>
                      <a:endParaRPr lang="en-C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dirty="0"/>
                        <a:t>Amount</a:t>
                      </a:r>
                      <a:endParaRPr lang="en-C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06532"/>
                  </a:ext>
                </a:extLst>
              </a:tr>
              <a:tr h="584506">
                <a:tc>
                  <a:txBody>
                    <a:bodyPr/>
                    <a:lstStyle/>
                    <a:p>
                      <a:r>
                        <a:rPr lang="en-CA" sz="2000" dirty="0"/>
                        <a:t>Red cells (hemoglobin)</a:t>
                      </a:r>
                    </a:p>
                    <a:p>
                      <a:r>
                        <a:rPr lang="en-CA" sz="2000" dirty="0"/>
                        <a:t>	</a:t>
                      </a:r>
                      <a:r>
                        <a:rPr lang="en-CA" sz="1800" dirty="0"/>
                        <a:t>1 unit of PRBCs ≈ 250mg</a:t>
                      </a:r>
                      <a:endParaRPr lang="en-CA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dirty="0"/>
                        <a:t>2500mg</a:t>
                      </a:r>
                      <a:endParaRPr lang="en-C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478972"/>
                  </a:ext>
                </a:extLst>
              </a:tr>
              <a:tr h="751497">
                <a:tc>
                  <a:txBody>
                    <a:bodyPr/>
                    <a:lstStyle/>
                    <a:p>
                      <a:r>
                        <a:rPr lang="en-CA" sz="2000" dirty="0"/>
                        <a:t>Storage (mainly liver, also splenic and bone marrow macrophages)</a:t>
                      </a:r>
                      <a:endParaRPr lang="en-C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dirty="0"/>
                        <a:t>1000mg</a:t>
                      </a:r>
                      <a:endParaRPr lang="en-C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513372"/>
                  </a:ext>
                </a:extLst>
              </a:tr>
              <a:tr h="471224">
                <a:tc>
                  <a:txBody>
                    <a:bodyPr/>
                    <a:lstStyle/>
                    <a:p>
                      <a:r>
                        <a:rPr lang="en-CA" sz="2000" dirty="0"/>
                        <a:t>Enzymes, myoglobin etc.</a:t>
                      </a:r>
                      <a:endParaRPr lang="en-C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dirty="0"/>
                        <a:t>400mg</a:t>
                      </a:r>
                      <a:endParaRPr lang="en-C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533980"/>
                  </a:ext>
                </a:extLst>
              </a:tr>
              <a:tr h="471225">
                <a:tc>
                  <a:txBody>
                    <a:bodyPr/>
                    <a:lstStyle/>
                    <a:p>
                      <a:r>
                        <a:rPr lang="en-CA" sz="2000" dirty="0"/>
                        <a:t>In plasma (bound to transferrin)</a:t>
                      </a:r>
                      <a:endParaRPr lang="en-C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dirty="0"/>
                        <a:t>4mg</a:t>
                      </a:r>
                      <a:endParaRPr lang="en-CA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774227"/>
                  </a:ext>
                </a:extLst>
              </a:tr>
              <a:tr h="584506">
                <a:tc>
                  <a:txBody>
                    <a:bodyPr/>
                    <a:lstStyle/>
                    <a:p>
                      <a:r>
                        <a:rPr lang="en-CA" sz="2000" dirty="0"/>
                        <a:t>Total</a:t>
                      </a:r>
                      <a:endParaRPr lang="en-C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dirty="0"/>
                        <a:t>4000mg</a:t>
                      </a:r>
                      <a:endParaRPr lang="en-CA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8143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3EE1D65-F8FC-4BDF-886F-3EA0B90C0385}"/>
              </a:ext>
            </a:extLst>
          </p:cNvPr>
          <p:cNvSpPr txBox="1"/>
          <p:nvPr/>
        </p:nvSpPr>
        <p:spPr>
          <a:xfrm>
            <a:off x="6488762" y="482195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dirty="0"/>
              <a:t>.005% of body mass</a:t>
            </a:r>
          </a:p>
        </p:txBody>
      </p:sp>
    </p:spTree>
    <p:extLst>
      <p:ext uri="{BB962C8B-B14F-4D97-AF65-F5344CB8AC3E}">
        <p14:creationId xmlns:p14="http://schemas.microsoft.com/office/powerpoint/2010/main" val="255262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497945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/>
              <a:t>Hemoglobin Structure</a:t>
            </a:r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62AA1EBC-D066-402E-BD6F-33745B052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8046" y="1225287"/>
            <a:ext cx="4630078" cy="385720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100A4A-6CAC-45DB-8F3D-E68556157059}"/>
              </a:ext>
            </a:extLst>
          </p:cNvPr>
          <p:cNvSpPr txBox="1"/>
          <p:nvPr/>
        </p:nvSpPr>
        <p:spPr>
          <a:xfrm>
            <a:off x="7115250" y="1629765"/>
            <a:ext cx="1579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>
                <a:latin typeface="Calibri" panose="020F0502020204030204" pitchFamily="34" charset="0"/>
                <a:cs typeface="Calibri" panose="020F0502020204030204" pitchFamily="34" charset="0"/>
              </a:rPr>
              <a:t>Files:</a:t>
            </a:r>
          </a:p>
          <a:p>
            <a:r>
              <a:rPr lang="en-CA" sz="1000" dirty="0">
                <a:latin typeface="Calibri" panose="020F0502020204030204" pitchFamily="34" charset="0"/>
                <a:cs typeface="Calibri" panose="020F0502020204030204" pitchFamily="34" charset="0"/>
              </a:rPr>
              <a:t>bioinformatics.org/</a:t>
            </a:r>
            <a:r>
              <a:rPr lang="en-CA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firstglance</a:t>
            </a:r>
            <a:r>
              <a:rPr lang="en-CA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CA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fgij</a:t>
            </a:r>
            <a:r>
              <a:rPr lang="en-CA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CA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fg.htm?mol</a:t>
            </a:r>
            <a:r>
              <a:rPr lang="en-CA" sz="1000" dirty="0">
                <a:latin typeface="Calibri" panose="020F0502020204030204" pitchFamily="34" charset="0"/>
                <a:cs typeface="Calibri" panose="020F0502020204030204" pitchFamily="34" charset="0"/>
              </a:rPr>
              <a:t>=http://www.umass.edu/molvis/bme3d/materials/structures/1hho_quat.pdb.gz&amp;</a:t>
            </a:r>
          </a:p>
        </p:txBody>
      </p:sp>
    </p:spTree>
    <p:extLst>
      <p:ext uri="{BB962C8B-B14F-4D97-AF65-F5344CB8AC3E}">
        <p14:creationId xmlns:p14="http://schemas.microsoft.com/office/powerpoint/2010/main" val="1915401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59652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/>
              <a:t>Heme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627449-908C-45F5-A4DB-968AB2707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3F857A5-2E5B-416E-9C72-92149D66A5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464264"/>
              </p:ext>
            </p:extLst>
          </p:nvPr>
        </p:nvGraphicFramePr>
        <p:xfrm>
          <a:off x="3091009" y="559652"/>
          <a:ext cx="4347729" cy="437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rawing" r:id="rId4" imgW="5036760" imgH="5067360" progId="Presentations.Drawing.17">
                  <p:embed/>
                </p:oleObj>
              </mc:Choice>
              <mc:Fallback>
                <p:oleObj name="Drawing" r:id="rId4" imgW="5036760" imgH="5067360" progId="Presentations.Drawing.17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3F857A5-2E5B-416E-9C72-92149D66A5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91009" y="559652"/>
                        <a:ext cx="4347729" cy="4373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9354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1837</TotalTime>
  <Words>1169</Words>
  <Application>Microsoft Office PowerPoint</Application>
  <PresentationFormat>On-screen Show (16:9)</PresentationFormat>
  <Paragraphs>249</Paragraphs>
  <Slides>26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Optima</vt:lpstr>
      <vt:lpstr>Times New Roman</vt:lpstr>
      <vt:lpstr>Office Theme</vt:lpstr>
      <vt:lpstr>Drawing</vt:lpstr>
      <vt:lpstr>PHOTO-PAINT</vt:lpstr>
      <vt:lpstr>CorelDRAW</vt:lpstr>
      <vt:lpstr>Iron Chef: Serving up high quality care in the setting of iron deficiency and iron overload</vt:lpstr>
      <vt:lpstr>Part 1: Iron Homeostasis, Iron Overload, and Laboratory Measures of Iron</vt:lpstr>
      <vt:lpstr>Presenter Disclosure</vt:lpstr>
      <vt:lpstr>Mitigating Potential Bias</vt:lpstr>
      <vt:lpstr>Learning Objectives</vt:lpstr>
      <vt:lpstr>Appetizer (empty calories)</vt:lpstr>
      <vt:lpstr>Distribution of iron</vt:lpstr>
      <vt:lpstr>Hemoglobin Structure</vt:lpstr>
      <vt:lpstr>Heme</vt:lpstr>
      <vt:lpstr>Daily Iron Flux</vt:lpstr>
      <vt:lpstr>PowerPoint Presentation</vt:lpstr>
      <vt:lpstr>Hepcidin regulation</vt:lpstr>
      <vt:lpstr>Warning: Contents may be hot! Free Radicals</vt:lpstr>
      <vt:lpstr>Safe iron handling</vt:lpstr>
      <vt:lpstr>Too many cooks… Iron &amp; Acute phase response</vt:lpstr>
      <vt:lpstr>Tests of Iron Status</vt:lpstr>
      <vt:lpstr>Causes of Iron overload</vt:lpstr>
      <vt:lpstr>Hepcidin regulation</vt:lpstr>
      <vt:lpstr>Hereditary hemochromatosis</vt:lpstr>
      <vt:lpstr>Rust stains – Toxicities of Iron</vt:lpstr>
      <vt:lpstr>Hemochromatosis - management</vt:lpstr>
      <vt:lpstr>Causes of high ferritin</vt:lpstr>
      <vt:lpstr>PowerPoint Presentation</vt:lpstr>
      <vt:lpstr>Iron Homeostasis: Take home</vt:lpstr>
      <vt:lpstr>Ode to hemochromatosis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Tetrault</dc:creator>
  <cp:lastModifiedBy>Donald Houston</cp:lastModifiedBy>
  <cp:revision>24</cp:revision>
  <dcterms:created xsi:type="dcterms:W3CDTF">2020-02-06T16:33:42Z</dcterms:created>
  <dcterms:modified xsi:type="dcterms:W3CDTF">2020-05-19T15:59:12Z</dcterms:modified>
</cp:coreProperties>
</file>