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346" r:id="rId6"/>
    <p:sldId id="361" r:id="rId7"/>
    <p:sldId id="362" r:id="rId8"/>
    <p:sldId id="363" r:id="rId9"/>
    <p:sldId id="360" r:id="rId10"/>
    <p:sldId id="364" r:id="rId11"/>
    <p:sldId id="366" r:id="rId12"/>
    <p:sldId id="36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33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9"/>
    <p:restoredTop sz="95084" autoAdjust="0"/>
  </p:normalViewPr>
  <p:slideViewPr>
    <p:cSldViewPr snapToGrid="0" snapToObjects="1" showGuides="1">
      <p:cViewPr varScale="1">
        <p:scale>
          <a:sx n="83" d="100"/>
          <a:sy n="83" d="100"/>
        </p:scale>
        <p:origin x="964" y="52"/>
      </p:cViewPr>
      <p:guideLst>
        <p:guide orient="horz" pos="2160"/>
        <p:guide pos="2933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6881F-51A1-49AF-AED9-B2F747D02A5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EFB4B-BAD6-4293-A327-A9698FDFD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2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/>
              <a:t>This slide must be visually presented to the audience AND verbalized by the speaker.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56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/>
              <a:t>This slide must be visually presented to the audience AND verbalized by the speaker.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84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88BE28F3-A06F-408F-97EC-67B59D2940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FB285BD5-F310-4C82-98F7-6C2F64F402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Alexandra Papaioannou et al. CMAJ 2010;182:1864-1873</a:t>
            </a:r>
          </a:p>
          <a:p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C29B3BB-50D7-4F82-9165-64B117C6FA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51F387C-F145-45D6-BCD1-52405A8DB72B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17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88BE28F3-A06F-408F-97EC-67B59D2940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FB285BD5-F310-4C82-98F7-6C2F64F402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Alexandra Papaioannou et al. CMAJ 2010;182:1864-1873</a:t>
            </a:r>
          </a:p>
          <a:p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C29B3BB-50D7-4F82-9165-64B117C6FA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51F387C-F145-45D6-BCD1-52405A8DB72B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38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167" y="2119647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167" y="3436477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300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5361"/>
            <a:ext cx="5486400" cy="25703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33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896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13461"/>
            <a:ext cx="2057400" cy="3581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13461"/>
            <a:ext cx="6019800" cy="3581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92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874098"/>
            <a:ext cx="8229600" cy="85725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816768"/>
            <a:ext cx="8229600" cy="298383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0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3960"/>
            <a:ext cx="689356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20" y="243459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4082D7A-6BC1-7943-B638-B3F15DFD3AA1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5CFD5F4-C047-B942-8536-5C6A5F986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2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2661"/>
            <a:ext cx="4038600" cy="236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2661"/>
            <a:ext cx="4038600" cy="236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4082D7A-6BC1-7943-B638-B3F15DFD3AA1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5CFD5F4-C047-B942-8536-5C6A5F986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2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10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239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6521"/>
            <a:ext cx="4040188" cy="177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204239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636521"/>
            <a:ext cx="4041775" cy="177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3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4082D7A-6BC1-7943-B638-B3F15DFD3AA1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5CFD5F4-C047-B942-8536-5C6A5F986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9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4082D7A-6BC1-7943-B638-B3F15DFD3AA1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5CFD5F4-C047-B942-8536-5C6A5F986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1076326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7"/>
            <a:ext cx="5111750" cy="38566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947864"/>
            <a:ext cx="3008313" cy="30909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26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800" y="110269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2108913"/>
            <a:ext cx="8229600" cy="262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365FFC-9523-6142-BCC4-D9E49937270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2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6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2063750"/>
            <a:ext cx="6461888" cy="910909"/>
          </a:xfrm>
        </p:spPr>
        <p:txBody>
          <a:bodyPr/>
          <a:lstStyle/>
          <a:p>
            <a:r>
              <a:rPr lang="en-US" dirty="0"/>
              <a:t>Fractionated BDD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4" y="3188970"/>
            <a:ext cx="6461889" cy="1190525"/>
          </a:xfrm>
        </p:spPr>
        <p:txBody>
          <a:bodyPr/>
          <a:lstStyle/>
          <a:p>
            <a:r>
              <a:rPr lang="en-US" dirty="0"/>
              <a:t>MGUS &amp; Myeloma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1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prstClr val="black"/>
                </a:solidFill>
              </a:rPr>
              <a:t>Would you order an SPEP and FLC?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/>
              <a:t>Diarrhea</a:t>
            </a:r>
            <a:r>
              <a:rPr lang="en-CA" dirty="0"/>
              <a:t> from AL amyloidosis of GI tract?</a:t>
            </a:r>
          </a:p>
          <a:p>
            <a:r>
              <a:rPr lang="en-CA" dirty="0"/>
              <a:t>Celiac?</a:t>
            </a:r>
          </a:p>
          <a:p>
            <a:r>
              <a:rPr lang="en-CA" dirty="0"/>
              <a:t>Other malabsorption syndromes?</a:t>
            </a:r>
          </a:p>
          <a:p>
            <a:r>
              <a:rPr lang="en-CA" b="1" dirty="0"/>
              <a:t>Osteoporosis</a:t>
            </a:r>
            <a:r>
              <a:rPr lang="en-CA" dirty="0"/>
              <a:t> from multiple myeloma?</a:t>
            </a:r>
          </a:p>
          <a:p>
            <a:r>
              <a:rPr lang="en-CA" dirty="0"/>
              <a:t>Primary hyperparathyroidism?</a:t>
            </a:r>
          </a:p>
          <a:p>
            <a:r>
              <a:rPr lang="en-CA" dirty="0"/>
              <a:t>Hyperthyroidism?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477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F28BE28E-2901-4F74-82D3-9C1BD4DE2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2700"/>
              <a:t>Osteoporosis Canada says:</a:t>
            </a:r>
            <a:br>
              <a:rPr lang="en-US" altLang="en-US" sz="2700"/>
            </a:br>
            <a:r>
              <a:rPr lang="en-US" altLang="en-US" sz="2700" i="1"/>
              <a:t>if</a:t>
            </a:r>
            <a:r>
              <a:rPr lang="en-US" altLang="en-US" sz="2700"/>
              <a:t> osteoporosis (i.e. T-score ≤ −2.5), </a:t>
            </a:r>
            <a:r>
              <a:rPr lang="en-US" altLang="en-US" sz="2700" i="1"/>
              <a:t>then</a:t>
            </a: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5D35E6C9-B0C5-4BDD-9818-7758E12D09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800" y="1648097"/>
            <a:ext cx="6172200" cy="32730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 result for u of manitoba logo">
            <a:extLst>
              <a:ext uri="{FF2B5EF4-FFF2-40B4-BE49-F238E27FC236}">
                <a16:creationId xmlns:a16="http://schemas.microsoft.com/office/drawing/2014/main" id="{65390467-AC84-45DD-AE1B-024975793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46" y="3871582"/>
            <a:ext cx="17907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96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prstClr val="black"/>
                </a:solidFill>
              </a:rPr>
              <a:t>Would you order an SPEP and FLC?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Celiac screen &amp; IgA level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CBC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Calcium, albumin, </a:t>
            </a:r>
            <a:r>
              <a:rPr lang="en-CA" dirty="0" err="1"/>
              <a:t>alk</a:t>
            </a:r>
            <a:r>
              <a:rPr lang="en-CA" dirty="0"/>
              <a:t> </a:t>
            </a:r>
            <a:r>
              <a:rPr lang="en-CA" dirty="0" err="1"/>
              <a:t>phos</a:t>
            </a:r>
            <a:r>
              <a:rPr lang="en-CA" dirty="0"/>
              <a:t> (+/- </a:t>
            </a:r>
            <a:r>
              <a:rPr lang="en-CA" dirty="0" err="1"/>
              <a:t>iPTH</a:t>
            </a:r>
            <a:r>
              <a:rPr lang="en-CA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creatinine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Vitamin 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SPEP &amp; FLC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TSH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19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CB8DA-EE2D-4441-8C29-BFA087A3C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013" y="755074"/>
            <a:ext cx="5915025" cy="994172"/>
          </a:xfrm>
        </p:spPr>
        <p:txBody>
          <a:bodyPr/>
          <a:lstStyle/>
          <a:p>
            <a:r>
              <a:rPr lang="en-US" dirty="0"/>
              <a:t>Captain Crunch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9E3DC-7D88-42E3-94CD-AC7BBEF9D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2052295"/>
            <a:ext cx="8229600" cy="2983832"/>
          </a:xfrm>
        </p:spPr>
        <p:txBody>
          <a:bodyPr/>
          <a:lstStyle/>
          <a:p>
            <a:r>
              <a:rPr lang="en-US" dirty="0"/>
              <a:t>54 year old male</a:t>
            </a:r>
          </a:p>
          <a:p>
            <a:r>
              <a:rPr lang="en-US" dirty="0"/>
              <a:t>Presents with mid-back pain x three weeks</a:t>
            </a:r>
          </a:p>
          <a:p>
            <a:r>
              <a:rPr lang="en-US" dirty="0"/>
              <a:t>Came on while mowing the lawn</a:t>
            </a:r>
          </a:p>
        </p:txBody>
      </p:sp>
      <p:pic>
        <p:nvPicPr>
          <p:cNvPr id="33794" name="Picture 2" descr="The UM brand | University of Manitoba">
            <a:extLst>
              <a:ext uri="{FF2B5EF4-FFF2-40B4-BE49-F238E27FC236}">
                <a16:creationId xmlns:a16="http://schemas.microsoft.com/office/drawing/2014/main" id="{CE124008-8109-4F03-A569-69F633741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893" y="4107051"/>
            <a:ext cx="1554674" cy="103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660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0267-D6E2-4A52-80DF-865B6683C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Captain Crunch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6CC40-7210-434A-932C-DB0487832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Your differential?</a:t>
            </a:r>
          </a:p>
          <a:p>
            <a:r>
              <a:rPr lang="en-US" dirty="0"/>
              <a:t>What questions do you have for Mr. Crunch?</a:t>
            </a:r>
          </a:p>
          <a:p>
            <a:r>
              <a:rPr lang="en-US" dirty="0"/>
              <a:t>No previous similar pain</a:t>
            </a:r>
          </a:p>
          <a:p>
            <a:r>
              <a:rPr lang="en-US" dirty="0"/>
              <a:t>No trauma</a:t>
            </a:r>
          </a:p>
          <a:p>
            <a:r>
              <a:rPr lang="en-US" dirty="0"/>
              <a:t>Mild pain when lying still </a:t>
            </a:r>
          </a:p>
          <a:p>
            <a:r>
              <a:rPr lang="en-US" dirty="0"/>
              <a:t>Marked exacerbation with truncal movements</a:t>
            </a:r>
          </a:p>
          <a:p>
            <a:endParaRPr lang="en-US" dirty="0"/>
          </a:p>
        </p:txBody>
      </p:sp>
      <p:pic>
        <p:nvPicPr>
          <p:cNvPr id="28674" name="Picture 2" descr="The UM brand | University of Manitoba">
            <a:extLst>
              <a:ext uri="{FF2B5EF4-FFF2-40B4-BE49-F238E27FC236}">
                <a16:creationId xmlns:a16="http://schemas.microsoft.com/office/drawing/2014/main" id="{396749A5-3462-48D7-9422-188B4EF89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576" y="4151218"/>
            <a:ext cx="1488424" cy="99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44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30C1D-EB96-4422-9B99-71FD7195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Captain Crunch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809DD-ECDD-4FCF-AC2D-8055A8596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fever</a:t>
            </a:r>
          </a:p>
          <a:p>
            <a:r>
              <a:rPr lang="en-US" dirty="0"/>
              <a:t>No limb weakness or sensory loss</a:t>
            </a:r>
          </a:p>
          <a:p>
            <a:r>
              <a:rPr lang="en-US" dirty="0"/>
              <a:t>No bladder or bowel symptoms</a:t>
            </a:r>
          </a:p>
          <a:p>
            <a:r>
              <a:rPr lang="en-US" dirty="0"/>
              <a:t>Acetaminophen 1 g QID plus ibuprofen 400 mg TID bring pain from an “8” to a “5” on 10.</a:t>
            </a:r>
          </a:p>
        </p:txBody>
      </p:sp>
      <p:pic>
        <p:nvPicPr>
          <p:cNvPr id="29698" name="Picture 2" descr="The UM brand | University of Manitoba">
            <a:extLst>
              <a:ext uri="{FF2B5EF4-FFF2-40B4-BE49-F238E27FC236}">
                <a16:creationId xmlns:a16="http://schemas.microsoft.com/office/drawing/2014/main" id="{02C2FCC8-9364-4E62-B078-AB5A49BBE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260" y="4269402"/>
            <a:ext cx="1304060" cy="86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5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7D7CD-D530-4841-B471-8C2DB527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Captain Crunch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C3BD2-8E5B-4FB8-9A5D-0DFAE7A75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examination:</a:t>
            </a:r>
          </a:p>
          <a:p>
            <a:r>
              <a:rPr lang="en-US" dirty="0"/>
              <a:t>Painful limitation of forward flexion of spine</a:t>
            </a:r>
          </a:p>
          <a:p>
            <a:r>
              <a:rPr lang="en-US" dirty="0"/>
              <a:t>Sore in midline below inferior scapular angles</a:t>
            </a:r>
          </a:p>
          <a:p>
            <a:r>
              <a:rPr lang="en-US" dirty="0"/>
              <a:t>Punch tenderness at ~T12.</a:t>
            </a:r>
          </a:p>
          <a:p>
            <a:r>
              <a:rPr lang="en-US" dirty="0"/>
              <a:t>Motor &amp; sensory exams lower limbs normal.</a:t>
            </a:r>
          </a:p>
        </p:txBody>
      </p:sp>
      <p:pic>
        <p:nvPicPr>
          <p:cNvPr id="34818" name="Picture 2" descr="The UM brand | University of Manitoba">
            <a:extLst>
              <a:ext uri="{FF2B5EF4-FFF2-40B4-BE49-F238E27FC236}">
                <a16:creationId xmlns:a16="http://schemas.microsoft.com/office/drawing/2014/main" id="{F6B5997A-8942-4122-9840-C79800ABA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13" y="4061744"/>
            <a:ext cx="1589546" cy="10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727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BB24C-5D38-4F78-A61D-34CF70E7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Captain Crunch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C43AE-1AB6-4251-A93B-FF1B6FCFC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Investigations?</a:t>
            </a:r>
          </a:p>
          <a:p>
            <a:r>
              <a:rPr lang="en-US" dirty="0"/>
              <a:t>Plain radiographs of spine:</a:t>
            </a:r>
          </a:p>
          <a:p>
            <a:r>
              <a:rPr lang="en-US" dirty="0"/>
              <a:t>osteopenia;</a:t>
            </a:r>
          </a:p>
          <a:p>
            <a:r>
              <a:rPr lang="en-US" dirty="0"/>
              <a:t>25% loss of vertebral body height at T12</a:t>
            </a:r>
          </a:p>
          <a:p>
            <a:r>
              <a:rPr lang="en-US" dirty="0"/>
              <a:t>Anterior wedging</a:t>
            </a:r>
          </a:p>
          <a:p>
            <a:endParaRPr lang="en-US" dirty="0"/>
          </a:p>
          <a:p>
            <a:r>
              <a:rPr lang="en-US" dirty="0"/>
              <a:t>Next steps?</a:t>
            </a:r>
          </a:p>
        </p:txBody>
      </p:sp>
      <p:pic>
        <p:nvPicPr>
          <p:cNvPr id="35842" name="Picture 2" descr="The UM brand | University of Manitoba">
            <a:extLst>
              <a:ext uri="{FF2B5EF4-FFF2-40B4-BE49-F238E27FC236}">
                <a16:creationId xmlns:a16="http://schemas.microsoft.com/office/drawing/2014/main" id="{A296ED05-78FC-4EE9-A372-019A5423A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698" y="4064372"/>
            <a:ext cx="1548378" cy="103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47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F28BE28E-2901-4F74-82D3-9C1BD4DE2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2700"/>
              <a:t>Osteoporosis Canada says:</a:t>
            </a:r>
            <a:br>
              <a:rPr lang="en-US" altLang="en-US" sz="2700"/>
            </a:br>
            <a:r>
              <a:rPr lang="en-US" altLang="en-US" sz="2700" i="1"/>
              <a:t>if</a:t>
            </a:r>
            <a:r>
              <a:rPr lang="en-US" altLang="en-US" sz="2700"/>
              <a:t> osteoporosis (i.e. T-score ≤ −2.5), </a:t>
            </a:r>
            <a:r>
              <a:rPr lang="en-US" altLang="en-US" sz="2700" i="1"/>
              <a:t>then</a:t>
            </a: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5D35E6C9-B0C5-4BDD-9818-7758E12D09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800" y="1648097"/>
            <a:ext cx="6172200" cy="32730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 result for u of manitoba logo">
            <a:extLst>
              <a:ext uri="{FF2B5EF4-FFF2-40B4-BE49-F238E27FC236}">
                <a16:creationId xmlns:a16="http://schemas.microsoft.com/office/drawing/2014/main" id="{65390467-AC84-45DD-AE1B-024975793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46" y="3871582"/>
            <a:ext cx="17907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15CF-F4F7-4569-ABA0-F4C9E18EC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Captain Crunch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12DE5-0867-4303-AA26-7A241E74B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Hb</a:t>
            </a:r>
            <a:r>
              <a:rPr lang="en-US" dirty="0"/>
              <a:t> 144 g/L</a:t>
            </a:r>
          </a:p>
          <a:p>
            <a:r>
              <a:rPr lang="en-US" dirty="0"/>
              <a:t>MCV 84.2 </a:t>
            </a:r>
            <a:r>
              <a:rPr lang="en-US" dirty="0" err="1"/>
              <a:t>fL</a:t>
            </a:r>
            <a:endParaRPr lang="en-US" dirty="0"/>
          </a:p>
          <a:p>
            <a:r>
              <a:rPr lang="en-US" dirty="0"/>
              <a:t>Creatinine 73 </a:t>
            </a:r>
            <a:r>
              <a:rPr lang="en-US" dirty="0" err="1"/>
              <a:t>umol</a:t>
            </a:r>
            <a:r>
              <a:rPr lang="en-US" dirty="0"/>
              <a:t>/L</a:t>
            </a:r>
          </a:p>
          <a:p>
            <a:r>
              <a:rPr lang="en-US" dirty="0"/>
              <a:t>Ca++ 2.70 mmol/L (Corrected 2.73)</a:t>
            </a:r>
          </a:p>
          <a:p>
            <a:r>
              <a:rPr lang="en-US" dirty="0" err="1"/>
              <a:t>Alk</a:t>
            </a:r>
            <a:r>
              <a:rPr lang="en-US" dirty="0"/>
              <a:t> </a:t>
            </a:r>
            <a:r>
              <a:rPr lang="en-US" dirty="0" err="1"/>
              <a:t>phos</a:t>
            </a:r>
            <a:r>
              <a:rPr lang="en-US" dirty="0"/>
              <a:t> 144</a:t>
            </a:r>
          </a:p>
          <a:p>
            <a:r>
              <a:rPr lang="en-US" dirty="0"/>
              <a:t>TSH 3.4 </a:t>
            </a:r>
            <a:r>
              <a:rPr lang="en-US" dirty="0" err="1"/>
              <a:t>mU</a:t>
            </a:r>
            <a:r>
              <a:rPr lang="en-US" dirty="0"/>
              <a:t>/L</a:t>
            </a:r>
          </a:p>
        </p:txBody>
      </p:sp>
      <p:pic>
        <p:nvPicPr>
          <p:cNvPr id="36866" name="Picture 2" descr="The UM brand | University of Manitoba">
            <a:extLst>
              <a:ext uri="{FF2B5EF4-FFF2-40B4-BE49-F238E27FC236}">
                <a16:creationId xmlns:a16="http://schemas.microsoft.com/office/drawing/2014/main" id="{9E375695-0A7B-4D83-B9DB-8EB4EE5F2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28" y="3975315"/>
            <a:ext cx="1752278" cy="116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7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Disclosure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CA" sz="2400" b="1" dirty="0">
                <a:solidFill>
                  <a:schemeClr val="bg2">
                    <a:lumMod val="10000"/>
                  </a:schemeClr>
                </a:solidFill>
              </a:rPr>
              <a:t>Faculty: Mark Kristjanson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CA" sz="2400" b="1" dirty="0">
                <a:solidFill>
                  <a:schemeClr val="bg2">
                    <a:lumMod val="10000"/>
                  </a:schemeClr>
                </a:solidFill>
              </a:rPr>
              <a:t>Relationships with commercial interests: none</a:t>
            </a:r>
          </a:p>
          <a:p>
            <a:endParaRPr lang="en-US" dirty="0"/>
          </a:p>
        </p:txBody>
      </p:sp>
      <p:pic>
        <p:nvPicPr>
          <p:cNvPr id="30722" name="Picture 2" descr="The UM brand | University of Manitoba">
            <a:extLst>
              <a:ext uri="{FF2B5EF4-FFF2-40B4-BE49-F238E27FC236}">
                <a16:creationId xmlns:a16="http://schemas.microsoft.com/office/drawing/2014/main" id="{0BCB8185-37EA-40D5-B23C-71B3A21A4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610" y="4060556"/>
            <a:ext cx="1624416" cy="108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133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8C43-D254-4084-BA63-CFDB3F92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Captain Crunch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33731-FC26-4779-BF65-7E1D7696B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steps?</a:t>
            </a:r>
          </a:p>
          <a:p>
            <a:r>
              <a:rPr lang="en-US" dirty="0" err="1"/>
              <a:t>iPTH</a:t>
            </a:r>
            <a:r>
              <a:rPr lang="en-US" dirty="0"/>
              <a:t> (re: mild hypercalcemia)</a:t>
            </a:r>
          </a:p>
          <a:p>
            <a:r>
              <a:rPr lang="en-US" dirty="0"/>
              <a:t>SPEP &amp; FLC</a:t>
            </a:r>
          </a:p>
          <a:p>
            <a:r>
              <a:rPr lang="en-US" dirty="0"/>
              <a:t>BMD</a:t>
            </a:r>
          </a:p>
          <a:p>
            <a:endParaRPr lang="en-US" dirty="0"/>
          </a:p>
        </p:txBody>
      </p:sp>
      <p:pic>
        <p:nvPicPr>
          <p:cNvPr id="37890" name="Picture 2" descr="The UM brand | University of Manitoba">
            <a:extLst>
              <a:ext uri="{FF2B5EF4-FFF2-40B4-BE49-F238E27FC236}">
                <a16:creationId xmlns:a16="http://schemas.microsoft.com/office/drawing/2014/main" id="{1CE969DF-9BFD-485A-B47D-D83EFBE1B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279" y="3949273"/>
            <a:ext cx="1752278" cy="116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95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D07A-1556-4180-886F-728BCAF87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Captain Crunch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C2A1F-B157-41EE-84E2-D6A99C0F5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rgbClr val="333333"/>
                </a:solidFill>
                <a:latin typeface="Helvetica" panose="020B0604020202020204" pitchFamily="34" charset="0"/>
              </a:rPr>
              <a:t>iPTH</a:t>
            </a: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 12 ng/L (N: 17 – 60)</a:t>
            </a:r>
          </a:p>
          <a:p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T-score -2.2</a:t>
            </a:r>
          </a:p>
          <a:p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SPEP:  IgG monoclonal protein 22 g/L</a:t>
            </a:r>
          </a:p>
          <a:p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FLC: </a:t>
            </a:r>
          </a:p>
          <a:p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Kappa 22.7 mg/L;</a:t>
            </a:r>
          </a:p>
          <a:p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Lambda 19.7 mg/L;</a:t>
            </a:r>
          </a:p>
          <a:p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FLCR 1.15</a:t>
            </a:r>
            <a:endParaRPr lang="en-US" dirty="0"/>
          </a:p>
        </p:txBody>
      </p:sp>
      <p:pic>
        <p:nvPicPr>
          <p:cNvPr id="38914" name="Picture 2" descr="The UM brand | University of Manitoba">
            <a:extLst>
              <a:ext uri="{FF2B5EF4-FFF2-40B4-BE49-F238E27FC236}">
                <a16:creationId xmlns:a16="http://schemas.microsoft.com/office/drawing/2014/main" id="{D8D5AA6C-96D0-464B-A9D7-6471C284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562" y="4021808"/>
            <a:ext cx="1589546" cy="10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319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A8DD3-215C-4EA8-B860-42DA913D5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Captain Crunch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38AD3-2A13-432C-B0B9-5270A9C03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Diagnosis?</a:t>
            </a:r>
          </a:p>
          <a:p>
            <a:r>
              <a:rPr lang="en-US" dirty="0"/>
              <a:t>Myeloma</a:t>
            </a:r>
          </a:p>
          <a:p>
            <a:r>
              <a:rPr lang="en-US" dirty="0"/>
              <a:t>Next steps?</a:t>
            </a:r>
          </a:p>
          <a:p>
            <a:r>
              <a:rPr lang="en-US" dirty="0"/>
              <a:t>Skeletal survey</a:t>
            </a:r>
          </a:p>
          <a:p>
            <a:r>
              <a:rPr lang="en-US" dirty="0"/>
              <a:t>Refer to Hematology</a:t>
            </a:r>
          </a:p>
          <a:p>
            <a:endParaRPr lang="en-US" dirty="0"/>
          </a:p>
        </p:txBody>
      </p:sp>
      <p:pic>
        <p:nvPicPr>
          <p:cNvPr id="39938" name="Picture 2" descr="The UM brand | University of Manitoba">
            <a:extLst>
              <a:ext uri="{FF2B5EF4-FFF2-40B4-BE49-F238E27FC236}">
                <a16:creationId xmlns:a16="http://schemas.microsoft.com/office/drawing/2014/main" id="{FB6D5084-5CE7-489D-BAB8-B86D1AC1B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791" y="3959435"/>
            <a:ext cx="1775525" cy="118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77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B9896A-1919-474D-BDC0-7C0022773D47}"/>
              </a:ext>
            </a:extLst>
          </p:cNvPr>
          <p:cNvSpPr/>
          <p:nvPr/>
        </p:nvSpPr>
        <p:spPr>
          <a:xfrm>
            <a:off x="4997094" y="689459"/>
            <a:ext cx="1752600" cy="5619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350" dirty="0">
                <a:solidFill>
                  <a:prstClr val="white"/>
                </a:solidFill>
              </a:rPr>
              <a:t>Monoclonal Protein identified on SPEP or FLC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093A98-10FC-4345-B50D-F38943EDCA83}"/>
              </a:ext>
            </a:extLst>
          </p:cNvPr>
          <p:cNvSpPr/>
          <p:nvPr/>
        </p:nvSpPr>
        <p:spPr>
          <a:xfrm>
            <a:off x="4911369" y="1493132"/>
            <a:ext cx="1914525" cy="916781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900" b="1" dirty="0">
                <a:solidFill>
                  <a:prstClr val="black"/>
                </a:solidFill>
              </a:rPr>
              <a:t>Assess for CRAB features, order: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</a:rPr>
              <a:t>CBC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</a:rPr>
              <a:t>Creatinine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</a:rPr>
              <a:t>Ca</a:t>
            </a:r>
            <a:r>
              <a:rPr lang="en-US" sz="900" baseline="30000" dirty="0">
                <a:solidFill>
                  <a:prstClr val="black"/>
                </a:solidFill>
              </a:rPr>
              <a:t>2+ 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</a:rPr>
              <a:t>For IgM subtype, assess for lymphadenopathy and splenomegaly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5DE717-9665-49BC-9F44-219EDF23E2B7}"/>
              </a:ext>
            </a:extLst>
          </p:cNvPr>
          <p:cNvSpPr/>
          <p:nvPr/>
        </p:nvSpPr>
        <p:spPr>
          <a:xfrm>
            <a:off x="4916131" y="2875446"/>
            <a:ext cx="1914525" cy="10048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900" b="1" dirty="0">
                <a:solidFill>
                  <a:prstClr val="black"/>
                </a:solidFill>
              </a:rPr>
              <a:t>Are there any of the following high-risk features?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</a:rPr>
              <a:t>Non-IgG, Non-IgM monoclonal protein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</a:rPr>
              <a:t>Monoclonal protein &gt; 15 g/L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</a:rPr>
              <a:t>Kappa or Lambda FLC &gt; 100 mg/L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</a:rPr>
              <a:t>FLC ratio &lt; 0.125 or &gt; 8.0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E8FE36-ADE4-40D6-AAF4-6939456C0A2F}"/>
              </a:ext>
            </a:extLst>
          </p:cNvPr>
          <p:cNvSpPr/>
          <p:nvPr/>
        </p:nvSpPr>
        <p:spPr>
          <a:xfrm>
            <a:off x="4851837" y="4411353"/>
            <a:ext cx="2081213" cy="42862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1350" b="1" dirty="0">
                <a:solidFill>
                  <a:prstClr val="black"/>
                </a:solidFill>
              </a:rPr>
              <a:t>See MGUS follow-up algorithm</a:t>
            </a:r>
            <a:endParaRPr lang="en-US" sz="1350" b="1" dirty="0">
              <a:solidFill>
                <a:prstClr val="black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79195A-1C88-4131-B86E-B33259E1FB87}"/>
              </a:ext>
            </a:extLst>
          </p:cNvPr>
          <p:cNvSpPr/>
          <p:nvPr/>
        </p:nvSpPr>
        <p:spPr>
          <a:xfrm>
            <a:off x="2830156" y="1344303"/>
            <a:ext cx="1914525" cy="13870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900" b="1" dirty="0">
                <a:solidFill>
                  <a:prstClr val="black"/>
                </a:solidFill>
              </a:rPr>
              <a:t>Are CRAB features present?**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b="1" dirty="0">
                <a:solidFill>
                  <a:prstClr val="black"/>
                </a:solidFill>
              </a:rPr>
              <a:t>C  </a:t>
            </a:r>
            <a:r>
              <a:rPr lang="en-US" sz="900" dirty="0">
                <a:solidFill>
                  <a:prstClr val="black"/>
                </a:solidFill>
              </a:rPr>
              <a:t>Ca</a:t>
            </a:r>
            <a:r>
              <a:rPr lang="en-US" sz="900" baseline="30000" dirty="0">
                <a:solidFill>
                  <a:prstClr val="black"/>
                </a:solidFill>
              </a:rPr>
              <a:t>2+ </a:t>
            </a:r>
            <a:r>
              <a:rPr lang="en-US" sz="900" dirty="0">
                <a:solidFill>
                  <a:prstClr val="black"/>
                </a:solidFill>
              </a:rPr>
              <a:t>&gt; 2.8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b="1" dirty="0">
                <a:solidFill>
                  <a:prstClr val="black"/>
                </a:solidFill>
              </a:rPr>
              <a:t>R </a:t>
            </a:r>
            <a:r>
              <a:rPr lang="en-US" sz="900" dirty="0">
                <a:solidFill>
                  <a:prstClr val="black"/>
                </a:solidFill>
              </a:rPr>
              <a:t>renal :Creatinine &gt; 177 or eGFR &lt; 40 ml/min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b="1" dirty="0">
                <a:solidFill>
                  <a:prstClr val="black"/>
                </a:solidFill>
              </a:rPr>
              <a:t>A </a:t>
            </a:r>
            <a:r>
              <a:rPr lang="en-US" sz="900" dirty="0">
                <a:solidFill>
                  <a:prstClr val="black"/>
                </a:solidFill>
              </a:rPr>
              <a:t>anemia: Hemoglobin less than 100 g/L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b="1" dirty="0">
                <a:solidFill>
                  <a:prstClr val="black"/>
                </a:solidFill>
              </a:rPr>
              <a:t>B</a:t>
            </a:r>
            <a:r>
              <a:rPr lang="en-US" sz="900" dirty="0">
                <a:solidFill>
                  <a:prstClr val="black"/>
                </a:solidFill>
              </a:rPr>
              <a:t> bone: lytic bone lesions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endParaRPr lang="en-US" sz="9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900" dirty="0">
                <a:solidFill>
                  <a:prstClr val="black"/>
                </a:solidFill>
              </a:rPr>
              <a:t>**attributable to plasma disorder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B4659F-FDAA-4E74-AB25-5D9B13235FA8}"/>
              </a:ext>
            </a:extLst>
          </p:cNvPr>
          <p:cNvSpPr/>
          <p:nvPr/>
        </p:nvSpPr>
        <p:spPr>
          <a:xfrm>
            <a:off x="877531" y="1765785"/>
            <a:ext cx="1252538" cy="4226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1350" dirty="0">
                <a:solidFill>
                  <a:prstClr val="black"/>
                </a:solidFill>
              </a:rPr>
              <a:t>Refer to Hematology</a:t>
            </a:r>
            <a:endParaRPr lang="en-US" sz="1350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69C25B-5E09-4A60-AEE8-F9F9E702B469}"/>
              </a:ext>
            </a:extLst>
          </p:cNvPr>
          <p:cNvCxnSpPr/>
          <p:nvPr/>
        </p:nvCxnSpPr>
        <p:spPr>
          <a:xfrm>
            <a:off x="5863868" y="1182378"/>
            <a:ext cx="4763" cy="322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2B5C69-FC3C-4878-B1AC-25B376A76AF4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1496656" y="2188457"/>
            <a:ext cx="7144" cy="1083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1B441D-9D4F-4BD2-945A-53F2589574C7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5873394" y="3880334"/>
            <a:ext cx="19050" cy="5310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682502-88A0-4F14-B90A-33510737088A}"/>
              </a:ext>
            </a:extLst>
          </p:cNvPr>
          <p:cNvCxnSpPr>
            <a:cxnSpLocks/>
          </p:cNvCxnSpPr>
          <p:nvPr/>
        </p:nvCxnSpPr>
        <p:spPr>
          <a:xfrm>
            <a:off x="1503800" y="3283831"/>
            <a:ext cx="13954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33A011E-13AC-4242-A9DC-1DFDC1355776}"/>
              </a:ext>
            </a:extLst>
          </p:cNvPr>
          <p:cNvCxnSpPr>
            <a:cxnSpLocks/>
            <a:endCxn id="10" idx="3"/>
          </p:cNvCxnSpPr>
          <p:nvPr/>
        </p:nvCxnSpPr>
        <p:spPr>
          <a:xfrm flipH="1" flipV="1">
            <a:off x="2130069" y="1977715"/>
            <a:ext cx="561975" cy="34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0CB991-D7E5-47A1-8C7A-A3EEB105DA78}"/>
              </a:ext>
            </a:extLst>
          </p:cNvPr>
          <p:cNvSpPr/>
          <p:nvPr/>
        </p:nvSpPr>
        <p:spPr>
          <a:xfrm>
            <a:off x="2825393" y="3113572"/>
            <a:ext cx="1204913" cy="340519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1050" dirty="0">
                <a:solidFill>
                  <a:prstClr val="black"/>
                </a:solidFill>
              </a:rPr>
              <a:t>O</a:t>
            </a:r>
            <a:r>
              <a:rPr lang="en-US" sz="1050" dirty="0">
                <a:solidFill>
                  <a:prstClr val="black"/>
                </a:solidFill>
              </a:rPr>
              <a:t>rder skeletal survey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D672540-9679-4744-B5FC-7317A1C12EFB}"/>
              </a:ext>
            </a:extLst>
          </p:cNvPr>
          <p:cNvCxnSpPr>
            <a:cxnSpLocks/>
            <a:endCxn id="35" idx="3"/>
          </p:cNvCxnSpPr>
          <p:nvPr/>
        </p:nvCxnSpPr>
        <p:spPr>
          <a:xfrm flipH="1" flipV="1">
            <a:off x="4030306" y="3283831"/>
            <a:ext cx="776288" cy="38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25E16D0-BEE8-40BF-BF5A-F3B22EE11F78}"/>
              </a:ext>
            </a:extLst>
          </p:cNvPr>
          <p:cNvSpPr/>
          <p:nvPr/>
        </p:nvSpPr>
        <p:spPr>
          <a:xfrm>
            <a:off x="4477982" y="3214775"/>
            <a:ext cx="373856" cy="1762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</a:rPr>
              <a:t>yes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D9F7239-534A-4A6A-AD26-1C5A503CD850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744681" y="1951522"/>
            <a:ext cx="1666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2E5EA41-F9C5-45E8-B620-FFB3F7A0CA13}"/>
              </a:ext>
            </a:extLst>
          </p:cNvPr>
          <p:cNvSpPr/>
          <p:nvPr/>
        </p:nvSpPr>
        <p:spPr>
          <a:xfrm>
            <a:off x="2411057" y="1951521"/>
            <a:ext cx="383381" cy="1774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</a:rPr>
              <a:t>yes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29F05B1-5A73-4439-957D-A780856940CE}"/>
              </a:ext>
            </a:extLst>
          </p:cNvPr>
          <p:cNvCxnSpPr>
            <a:cxnSpLocks/>
          </p:cNvCxnSpPr>
          <p:nvPr/>
        </p:nvCxnSpPr>
        <p:spPr>
          <a:xfrm>
            <a:off x="5859106" y="2409913"/>
            <a:ext cx="0" cy="465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D09127E-D9FC-47B1-887E-13A489ECEDA1}"/>
              </a:ext>
            </a:extLst>
          </p:cNvPr>
          <p:cNvSpPr/>
          <p:nvPr/>
        </p:nvSpPr>
        <p:spPr>
          <a:xfrm>
            <a:off x="5335231" y="2525403"/>
            <a:ext cx="1085850" cy="1762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</a:rPr>
              <a:t>No CRAB features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B1023C8-E235-49D1-B65E-1E278BBC6FE3}"/>
              </a:ext>
            </a:extLst>
          </p:cNvPr>
          <p:cNvSpPr/>
          <p:nvPr/>
        </p:nvSpPr>
        <p:spPr>
          <a:xfrm>
            <a:off x="5578119" y="4023209"/>
            <a:ext cx="561975" cy="1762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900" dirty="0">
                <a:solidFill>
                  <a:prstClr val="black"/>
                </a:solidFill>
              </a:rPr>
              <a:t>no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2E076-6532-43FA-83D3-6531BBA6A745}"/>
              </a:ext>
            </a:extLst>
          </p:cNvPr>
          <p:cNvSpPr txBox="1"/>
          <p:nvPr/>
        </p:nvSpPr>
        <p:spPr>
          <a:xfrm>
            <a:off x="9224878" y="4808155"/>
            <a:ext cx="131128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The UM brand | University of Manitoba">
            <a:extLst>
              <a:ext uri="{FF2B5EF4-FFF2-40B4-BE49-F238E27FC236}">
                <a16:creationId xmlns:a16="http://schemas.microsoft.com/office/drawing/2014/main" id="{95C8DAA0-1E14-433E-9A75-9ECA6DD4D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1" y="4395932"/>
            <a:ext cx="1038225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1F50AA-22FD-4777-ABCD-221A0FD1DC4A}"/>
              </a:ext>
            </a:extLst>
          </p:cNvPr>
          <p:cNvSpPr/>
          <p:nvPr/>
        </p:nvSpPr>
        <p:spPr>
          <a:xfrm>
            <a:off x="3036635" y="947954"/>
            <a:ext cx="1752600" cy="49172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350" dirty="0">
                <a:solidFill>
                  <a:prstClr val="white"/>
                </a:solidFill>
              </a:rPr>
              <a:t>MGUS follow up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77D41F-7A1A-4475-8874-75A769C2EC4B}"/>
              </a:ext>
            </a:extLst>
          </p:cNvPr>
          <p:cNvSpPr/>
          <p:nvPr/>
        </p:nvSpPr>
        <p:spPr>
          <a:xfrm>
            <a:off x="2896141" y="1843304"/>
            <a:ext cx="2033588" cy="547688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1050" dirty="0">
                <a:solidFill>
                  <a:prstClr val="black"/>
                </a:solidFill>
              </a:rPr>
              <a:t>Repeat CBC, calcium, creatinine, SPEP, and FLC </a:t>
            </a:r>
          </a:p>
          <a:p>
            <a:pPr algn="ctr">
              <a:defRPr/>
            </a:pPr>
            <a:r>
              <a:rPr lang="en-CA" sz="1050" dirty="0">
                <a:solidFill>
                  <a:prstClr val="black"/>
                </a:solidFill>
              </a:rPr>
              <a:t>in 6 months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2DE8A0-9CD2-496C-A834-5E2964A5045E}"/>
              </a:ext>
            </a:extLst>
          </p:cNvPr>
          <p:cNvSpPr/>
          <p:nvPr/>
        </p:nvSpPr>
        <p:spPr>
          <a:xfrm>
            <a:off x="5069031" y="2390992"/>
            <a:ext cx="1585913" cy="1233488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900" b="1" dirty="0">
                <a:solidFill>
                  <a:prstClr val="black"/>
                </a:solidFill>
              </a:rPr>
              <a:t>Possible progression: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</a:rPr>
              <a:t>M-protein increase by 5 g/L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</a:rPr>
              <a:t>FLC increase by 100 mg/L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</a:rPr>
              <a:t>FLC ratio becomes &lt; 0.125 or &gt; 8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prstClr val="black"/>
                </a:solidFill>
              </a:rPr>
              <a:t>New onset CRAB features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3E2157-1211-49E5-B0BA-B1DA5D230478}"/>
              </a:ext>
            </a:extLst>
          </p:cNvPr>
          <p:cNvSpPr/>
          <p:nvPr/>
        </p:nvSpPr>
        <p:spPr>
          <a:xfrm>
            <a:off x="2021030" y="2901771"/>
            <a:ext cx="633413" cy="359569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900" b="1" dirty="0">
                <a:solidFill>
                  <a:prstClr val="black"/>
                </a:solidFill>
              </a:rPr>
              <a:t>Stable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C238C6-DB6F-4EE9-967A-37237D991400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3912935" y="1439683"/>
            <a:ext cx="0" cy="403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65F06F7-9456-4056-B98F-BCF1E2526BA1}"/>
              </a:ext>
            </a:extLst>
          </p:cNvPr>
          <p:cNvSpPr/>
          <p:nvPr/>
        </p:nvSpPr>
        <p:spPr>
          <a:xfrm>
            <a:off x="2918762" y="3722110"/>
            <a:ext cx="2033588" cy="547688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1050" dirty="0">
                <a:solidFill>
                  <a:prstClr val="black"/>
                </a:solidFill>
              </a:rPr>
              <a:t>Repeat CBC, calcium, creatinine, SPEP, and FLC </a:t>
            </a:r>
          </a:p>
          <a:p>
            <a:pPr algn="ctr">
              <a:defRPr/>
            </a:pPr>
            <a:r>
              <a:rPr lang="en-CA" sz="1050" dirty="0">
                <a:solidFill>
                  <a:prstClr val="black"/>
                </a:solidFill>
              </a:rPr>
              <a:t>annually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13BE2D7-9E33-4A90-954A-747579FB058E}"/>
              </a:ext>
            </a:extLst>
          </p:cNvPr>
          <p:cNvSpPr/>
          <p:nvPr/>
        </p:nvSpPr>
        <p:spPr>
          <a:xfrm>
            <a:off x="6935931" y="2812473"/>
            <a:ext cx="1366838" cy="3905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CA" sz="1350" dirty="0">
                <a:solidFill>
                  <a:prstClr val="black"/>
                </a:solidFill>
              </a:rPr>
              <a:t>Refer to Hematology</a:t>
            </a:r>
            <a:endParaRPr lang="en-US" sz="1350" dirty="0">
              <a:solidFill>
                <a:prstClr val="black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F64F8C2-77D1-43F6-960B-88B7AEF267AA}"/>
              </a:ext>
            </a:extLst>
          </p:cNvPr>
          <p:cNvCxnSpPr>
            <a:cxnSpLocks/>
            <a:stCxn id="7" idx="3"/>
            <a:endCxn id="18" idx="1"/>
          </p:cNvCxnSpPr>
          <p:nvPr/>
        </p:nvCxnSpPr>
        <p:spPr>
          <a:xfrm flipV="1">
            <a:off x="6654943" y="3007736"/>
            <a:ext cx="2809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72E0DC-84A5-4B2F-B81A-DA07775A6DA8}"/>
              </a:ext>
            </a:extLst>
          </p:cNvPr>
          <p:cNvCxnSpPr>
            <a:cxnSpLocks/>
          </p:cNvCxnSpPr>
          <p:nvPr/>
        </p:nvCxnSpPr>
        <p:spPr>
          <a:xfrm>
            <a:off x="5673869" y="2117148"/>
            <a:ext cx="0" cy="2940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EAE7EA4-39A9-4837-B6E8-1FD5F3378A1D}"/>
              </a:ext>
            </a:extLst>
          </p:cNvPr>
          <p:cNvCxnSpPr>
            <a:cxnSpLocks/>
          </p:cNvCxnSpPr>
          <p:nvPr/>
        </p:nvCxnSpPr>
        <p:spPr>
          <a:xfrm>
            <a:off x="2337737" y="2236211"/>
            <a:ext cx="0" cy="660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690800E-7E66-4C2F-BBB2-4142B7510D3C}"/>
              </a:ext>
            </a:extLst>
          </p:cNvPr>
          <p:cNvCxnSpPr>
            <a:cxnSpLocks/>
          </p:cNvCxnSpPr>
          <p:nvPr/>
        </p:nvCxnSpPr>
        <p:spPr>
          <a:xfrm>
            <a:off x="2318687" y="4016195"/>
            <a:ext cx="6000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EF92690-77F9-4261-9E0D-997DBA88DBF9}"/>
              </a:ext>
            </a:extLst>
          </p:cNvPr>
          <p:cNvCxnSpPr>
            <a:cxnSpLocks/>
          </p:cNvCxnSpPr>
          <p:nvPr/>
        </p:nvCxnSpPr>
        <p:spPr>
          <a:xfrm flipV="1">
            <a:off x="5692919" y="3624479"/>
            <a:ext cx="0" cy="3917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CB7B39-1DFD-4495-ADB9-7D940958AAAF}"/>
              </a:ext>
            </a:extLst>
          </p:cNvPr>
          <p:cNvCxnSpPr>
            <a:stCxn id="5" idx="3"/>
          </p:cNvCxnSpPr>
          <p:nvPr/>
        </p:nvCxnSpPr>
        <p:spPr>
          <a:xfrm flipV="1">
            <a:off x="4929729" y="2117148"/>
            <a:ext cx="7405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AAB7D5-2071-4B0A-8123-0BBA59D2692A}"/>
              </a:ext>
            </a:extLst>
          </p:cNvPr>
          <p:cNvCxnSpPr/>
          <p:nvPr/>
        </p:nvCxnSpPr>
        <p:spPr>
          <a:xfrm flipV="1">
            <a:off x="4952350" y="4016195"/>
            <a:ext cx="7405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80568B4-E152-48A0-A905-0AD615FB75E2}"/>
              </a:ext>
            </a:extLst>
          </p:cNvPr>
          <p:cNvCxnSpPr>
            <a:cxnSpLocks/>
          </p:cNvCxnSpPr>
          <p:nvPr/>
        </p:nvCxnSpPr>
        <p:spPr>
          <a:xfrm>
            <a:off x="2337737" y="2236211"/>
            <a:ext cx="5810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613189-FFBD-4DC0-BE79-DB8C58AB21D9}"/>
              </a:ext>
            </a:extLst>
          </p:cNvPr>
          <p:cNvCxnSpPr>
            <a:cxnSpLocks/>
          </p:cNvCxnSpPr>
          <p:nvPr/>
        </p:nvCxnSpPr>
        <p:spPr>
          <a:xfrm>
            <a:off x="2318687" y="3261340"/>
            <a:ext cx="0" cy="7548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>
                <a:solidFill>
                  <a:schemeClr val="bg2">
                    <a:lumMod val="10000"/>
                  </a:schemeClr>
                </a:solidFill>
              </a:rPr>
              <a:t>Mitigating Potential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CA" altLang="en-US" dirty="0">
                <a:solidFill>
                  <a:schemeClr val="bg2">
                    <a:lumMod val="10000"/>
                  </a:schemeClr>
                </a:solidFill>
              </a:rPr>
              <a:t>Not Applicable</a:t>
            </a:r>
          </a:p>
          <a:p>
            <a:endParaRPr lang="en-US" dirty="0"/>
          </a:p>
        </p:txBody>
      </p:sp>
      <p:pic>
        <p:nvPicPr>
          <p:cNvPr id="31746" name="Picture 2" descr="The UM brand | University of Manitoba">
            <a:extLst>
              <a:ext uri="{FF2B5EF4-FFF2-40B4-BE49-F238E27FC236}">
                <a16:creationId xmlns:a16="http://schemas.microsoft.com/office/drawing/2014/main" id="{1A3DED4B-6263-4C17-8C96-FCD72548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28" y="4037308"/>
            <a:ext cx="1659288" cy="110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98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List the indications for SPEP &amp; FLC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Adapt the diagnostic approach for patients with such indications to the clinical context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2770" name="Picture 2" descr="The UM brand | University of Manitoba">
            <a:extLst>
              <a:ext uri="{FF2B5EF4-FFF2-40B4-BE49-F238E27FC236}">
                <a16:creationId xmlns:a16="http://schemas.microsoft.com/office/drawing/2014/main" id="{29F5A5CE-7015-4630-B011-A820CF7CF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667" y="4240401"/>
            <a:ext cx="1354649" cy="90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16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D948D-1563-4A8C-BDD2-41B024AA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B7D5D-AE59-467E-86DD-CFE5FF8FC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3C1DA-8D27-447A-B3D0-F91B14E9F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340" y="0"/>
            <a:ext cx="6858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6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not to order an SPEP and FLC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When a putative CRAB criterion (or neuropathy, or cardiomyopathy, etc.) is better explained by something else.</a:t>
            </a:r>
          </a:p>
          <a:p>
            <a:r>
              <a:rPr lang="en-CA" dirty="0"/>
              <a:t>For example…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93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prstClr val="black"/>
                </a:solidFill>
              </a:rPr>
              <a:t>When not to order an SPEP and FLC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65 year old hypertensive female with type II DM x 17 years has a </a:t>
            </a:r>
            <a:r>
              <a:rPr lang="en-CA" b="1" dirty="0"/>
              <a:t>creatinine</a:t>
            </a:r>
            <a:r>
              <a:rPr lang="en-CA" dirty="0"/>
              <a:t> that has risen from </a:t>
            </a:r>
            <a:r>
              <a:rPr lang="en-CA" b="1" dirty="0"/>
              <a:t>93 to 118 </a:t>
            </a:r>
            <a:r>
              <a:rPr lang="en-CA" dirty="0"/>
              <a:t>over the past three years</a:t>
            </a:r>
          </a:p>
          <a:p>
            <a:r>
              <a:rPr lang="en-CA" dirty="0"/>
              <a:t>Microalbuminuria has progressed</a:t>
            </a:r>
          </a:p>
          <a:p>
            <a:r>
              <a:rPr lang="en-CA" dirty="0"/>
              <a:t>A1c ranging 8.8% – 9.4% over that period</a:t>
            </a:r>
          </a:p>
          <a:p>
            <a:r>
              <a:rPr lang="en-CA" dirty="0"/>
              <a:t>BPs ranging 128 – 144/88-94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67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prstClr val="black"/>
                </a:solidFill>
              </a:rPr>
              <a:t>When not to order an SPEP and FLC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That same diabetic patient presents at age 66 with mildly painful </a:t>
            </a:r>
            <a:r>
              <a:rPr lang="en-CA" b="1" dirty="0"/>
              <a:t>bilateral foot tingling paraesthesias</a:t>
            </a:r>
          </a:p>
          <a:p>
            <a:r>
              <a:rPr lang="en-CA" dirty="0"/>
              <a:t>The tingling is relieved with amitriptyline 10 mg </a:t>
            </a:r>
            <a:r>
              <a:rPr lang="en-CA" dirty="0" err="1"/>
              <a:t>h.s</a:t>
            </a:r>
            <a:r>
              <a:rPr lang="en-CA" dirty="0"/>
              <a:t>.</a:t>
            </a:r>
          </a:p>
          <a:p>
            <a:r>
              <a:rPr lang="en-CA" dirty="0"/>
              <a:t>Nerve conduction studies confirm a peripheral neuropathy consistent with a diabetic neuropathy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56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prstClr val="black"/>
                </a:solidFill>
              </a:rPr>
              <a:t>Would you order an SPEP and FLC?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A 59 year old female who is 10 years post -menopause</a:t>
            </a:r>
          </a:p>
          <a:p>
            <a:r>
              <a:rPr lang="en-CA" dirty="0"/>
              <a:t>chronically </a:t>
            </a:r>
            <a:r>
              <a:rPr lang="en-CA" b="1" dirty="0"/>
              <a:t>loose bowels </a:t>
            </a:r>
            <a:r>
              <a:rPr lang="en-CA" dirty="0"/>
              <a:t>(3-4 movements per day) </a:t>
            </a:r>
          </a:p>
          <a:p>
            <a:r>
              <a:rPr lang="en-CA" dirty="0"/>
              <a:t>Presents with T7 </a:t>
            </a:r>
            <a:r>
              <a:rPr lang="en-CA" b="1" dirty="0"/>
              <a:t>vertebral body compression</a:t>
            </a:r>
          </a:p>
          <a:p>
            <a:r>
              <a:rPr lang="en-CA" dirty="0"/>
              <a:t>T-score on </a:t>
            </a:r>
            <a:r>
              <a:rPr lang="en-CA" b="1" dirty="0"/>
              <a:t>BMD -2.6</a:t>
            </a:r>
          </a:p>
          <a:p>
            <a:r>
              <a:rPr lang="en-CA" dirty="0" err="1"/>
              <a:t>DDx</a:t>
            </a:r>
            <a:r>
              <a:rPr lang="en-CA" dirty="0"/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929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804</Words>
  <Application>Microsoft Office PowerPoint</Application>
  <PresentationFormat>On-screen Show (16:9)</PresentationFormat>
  <Paragraphs>146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Helvetica</vt:lpstr>
      <vt:lpstr>Wingdings</vt:lpstr>
      <vt:lpstr>Office Theme</vt:lpstr>
      <vt:lpstr>Fractionated BDD 2</vt:lpstr>
      <vt:lpstr>Presenter Disclosure</vt:lpstr>
      <vt:lpstr>Mitigating Potential Bias</vt:lpstr>
      <vt:lpstr>Learning Objectives</vt:lpstr>
      <vt:lpstr>PowerPoint Presentation</vt:lpstr>
      <vt:lpstr>When not to order an SPEP and FLC</vt:lpstr>
      <vt:lpstr>When not to order an SPEP and FLC</vt:lpstr>
      <vt:lpstr>When not to order an SPEP and FLC</vt:lpstr>
      <vt:lpstr>Would you order an SPEP and FLC?</vt:lpstr>
      <vt:lpstr>Would you order an SPEP and FLC?</vt:lpstr>
      <vt:lpstr>Osteoporosis Canada says: if osteoporosis (i.e. T-score ≤ −2.5), then</vt:lpstr>
      <vt:lpstr>Would you order an SPEP and FLC?</vt:lpstr>
      <vt:lpstr>Captain Crunch</vt:lpstr>
      <vt:lpstr>Captain Crunch</vt:lpstr>
      <vt:lpstr>Captain Crunch</vt:lpstr>
      <vt:lpstr>Captain Crunch</vt:lpstr>
      <vt:lpstr>Captain Crunch</vt:lpstr>
      <vt:lpstr>Osteoporosis Canada says: if osteoporosis (i.e. T-score ≤ −2.5), then</vt:lpstr>
      <vt:lpstr>Captain Crunch</vt:lpstr>
      <vt:lpstr>Captain Crunch</vt:lpstr>
      <vt:lpstr>Captain Crunch</vt:lpstr>
      <vt:lpstr>Captain Crunch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Tetrault</dc:creator>
  <cp:lastModifiedBy>Morgan Stirling</cp:lastModifiedBy>
  <cp:revision>19</cp:revision>
  <dcterms:created xsi:type="dcterms:W3CDTF">2020-02-06T16:33:42Z</dcterms:created>
  <dcterms:modified xsi:type="dcterms:W3CDTF">2020-07-14T13:28:17Z</dcterms:modified>
</cp:coreProperties>
</file>