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78" r:id="rId6"/>
    <p:sldId id="288" r:id="rId7"/>
    <p:sldId id="289" r:id="rId8"/>
    <p:sldId id="292" r:id="rId9"/>
    <p:sldId id="293" r:id="rId10"/>
    <p:sldId id="290" r:id="rId11"/>
    <p:sldId id="291" r:id="rId12"/>
    <p:sldId id="294" r:id="rId13"/>
    <p:sldId id="295" r:id="rId14"/>
    <p:sldId id="267" r:id="rId15"/>
    <p:sldId id="277" r:id="rId16"/>
    <p:sldId id="280" r:id="rId17"/>
    <p:sldId id="261"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Scott" initials="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B"/>
    <a:srgbClr val="AA7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0878" autoAdjust="0"/>
  </p:normalViewPr>
  <p:slideViewPr>
    <p:cSldViewPr>
      <p:cViewPr>
        <p:scale>
          <a:sx n="70" d="100"/>
          <a:sy n="70" d="100"/>
        </p:scale>
        <p:origin x="-166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11T15:44:48.259"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52982C2B-76DF-4F96-8C0E-63870D77B169}" type="datetimeFigureOut">
              <a:rPr lang="en-US"/>
              <a:pPr>
                <a:defRPr/>
              </a:pPr>
              <a:t>11/6/2017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88D8D21-5B1D-43CE-8119-F4369AA82F25}" type="slidenum">
              <a:rPr lang="en-US"/>
              <a:pPr>
                <a:defRPr/>
              </a:pPr>
              <a:t>‹#›</a:t>
            </a:fld>
            <a:endParaRPr lang="en-US"/>
          </a:p>
        </p:txBody>
      </p:sp>
    </p:spTree>
    <p:extLst>
      <p:ext uri="{BB962C8B-B14F-4D97-AF65-F5344CB8AC3E}">
        <p14:creationId xmlns:p14="http://schemas.microsoft.com/office/powerpoint/2010/main" val="346663530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E26C79D5-D949-4D04-866A-A695F35DA2FE}" type="datetimeFigureOut">
              <a:rPr lang="en-US"/>
              <a:pPr>
                <a:defRPr/>
              </a:pPr>
              <a:t>11/6/2017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5E8D7094-8DD1-46CA-B4FC-91973C18A26F}" type="slidenum">
              <a:rPr lang="en-US"/>
              <a:pPr>
                <a:defRPr/>
              </a:pPr>
              <a:t>‹#›</a:t>
            </a:fld>
            <a:endParaRPr lang="en-US"/>
          </a:p>
        </p:txBody>
      </p:sp>
    </p:spTree>
    <p:extLst>
      <p:ext uri="{BB962C8B-B14F-4D97-AF65-F5344CB8AC3E}">
        <p14:creationId xmlns:p14="http://schemas.microsoft.com/office/powerpoint/2010/main" val="1697134876"/>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smtClean="0"/>
              <a:t>As we begin our 2017 Conference…</a:t>
            </a:r>
          </a:p>
          <a:p>
            <a:endParaRPr lang="en-US" altLang="en-US" sz="1600" smtClean="0"/>
          </a:p>
          <a:p>
            <a:r>
              <a:rPr lang="en-US" altLang="en-US" sz="1600" smtClean="0"/>
              <a:t>Traditional Territories Recognition –– On Treaty 1 Land – Anishinaabe, Cree and Dakota peoples. Manitoba is also the heart of the Metis Nation. My family and I are white settlers on this land and I think taking time to recognize and demonstrate respect for these territories is a small, but important part of reconciliation.</a:t>
            </a:r>
          </a:p>
          <a:p>
            <a:endParaRPr lang="en-US" altLang="en-US" sz="1600" smtClean="0"/>
          </a:p>
          <a:p>
            <a:r>
              <a:rPr lang="en-US" altLang="en-US" sz="1600" i="1" smtClean="0"/>
              <a:t>The distinct challenges of young adults – title of workshop comes from Young Adult Cancer Canada</a:t>
            </a:r>
          </a:p>
          <a:p>
            <a:endParaRPr lang="en-US" altLang="en-US" sz="1600" smtClean="0"/>
          </a:p>
          <a:p>
            <a:endParaRPr lang="en-US" altLang="en-US" sz="1600" smtClean="0"/>
          </a:p>
          <a:p>
            <a:r>
              <a:rPr lang="en-US" altLang="en-US" sz="1600" smtClean="0"/>
              <a:t>Will get to hear from a young adult cancer patient - Chris </a:t>
            </a:r>
          </a:p>
          <a:p>
            <a:endParaRPr lang="en-US" altLang="en-US" smtClean="0"/>
          </a:p>
          <a:p>
            <a:endParaRPr lang="en-US" altLang="en-US" smtClean="0"/>
          </a:p>
          <a:p>
            <a:endParaRPr lang="en-US" altLang="en-US" smtClean="0"/>
          </a:p>
          <a:p>
            <a:endParaRPr lang="en-CA" altLang="en-US" smtClean="0"/>
          </a:p>
        </p:txBody>
      </p:sp>
      <p:sp>
        <p:nvSpPr>
          <p:cNvPr id="317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Work interruption, continuing work/school, returning to work/school</a:t>
            </a:r>
          </a:p>
          <a:p>
            <a:endParaRPr lang="en-US" altLang="en-US" sz="1600" dirty="0" smtClean="0"/>
          </a:p>
          <a:p>
            <a:r>
              <a:rPr lang="en-US" altLang="en-US" sz="1600" dirty="0" smtClean="0"/>
              <a:t>Anika in video – needing support in school – had recurrence, felt unable to ask for help, forcing herself through university- before eventually acknowledging her struggles and not being so hard on herself.</a:t>
            </a:r>
          </a:p>
          <a:p>
            <a:endParaRPr lang="en-CA" altLang="en-US" sz="1600" dirty="0" smtClean="0"/>
          </a:p>
          <a:p>
            <a:r>
              <a:rPr lang="en-US" altLang="en-US" sz="1600" dirty="0" smtClean="0"/>
              <a:t>Limited understanding of cancer in general population</a:t>
            </a:r>
          </a:p>
          <a:p>
            <a:endParaRPr lang="en-US" altLang="en-US" sz="1600" dirty="0" smtClean="0"/>
          </a:p>
          <a:p>
            <a:r>
              <a:rPr lang="en-US" altLang="en-US" sz="1600" dirty="0" smtClean="0"/>
              <a:t>Questions of cognitive functioning after radiation to the brain – BRAIN FOG FOR UP TO 5 YEARS</a:t>
            </a:r>
          </a:p>
          <a:p>
            <a:endParaRPr lang="en-US" altLang="en-US" sz="1600" dirty="0" smtClean="0"/>
          </a:p>
          <a:p>
            <a:r>
              <a:rPr lang="en-US" altLang="en-US" sz="1600" dirty="0" smtClean="0"/>
              <a:t>Attitudes of coworkers – either having to support them as the patient, getting stuck with the cancer label, or having people wonder why you just aren’t back at work yet</a:t>
            </a:r>
          </a:p>
          <a:p>
            <a:endParaRPr lang="en-US" altLang="en-US" sz="1600" dirty="0" smtClean="0"/>
          </a:p>
          <a:p>
            <a:r>
              <a:rPr lang="en-US" altLang="en-US" sz="1600" dirty="0" smtClean="0"/>
              <a:t>I do some counselling in this area and connect patients to additional resources</a:t>
            </a:r>
          </a:p>
          <a:p>
            <a:endParaRPr lang="en-US" altLang="en-US" sz="1600" dirty="0" smtClean="0"/>
          </a:p>
          <a:p>
            <a:r>
              <a:rPr lang="en-US" altLang="en-US" sz="1600" dirty="0" smtClean="0"/>
              <a:t>Patient story – A young adult – questioning whether to disclose to a potential employer – question of silent hiring discrimination, perhaps needing some workplace accommodations, and we know what the human rights code says about this but filing complaints is not an easy process</a:t>
            </a:r>
            <a:endParaRPr lang="en-CA" altLang="en-US" sz="1600" dirty="0" smtClean="0"/>
          </a:p>
          <a:p>
            <a:endParaRPr lang="en-CA" altLang="en-US" dirty="0" smtClean="0"/>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Saw this image in Dr. </a:t>
            </a:r>
            <a:r>
              <a:rPr lang="en-US" altLang="en-US" sz="1600" dirty="0" err="1" smtClean="0"/>
              <a:t>Shachter’s</a:t>
            </a:r>
            <a:r>
              <a:rPr lang="en-US" altLang="en-US" sz="1600" dirty="0" smtClean="0"/>
              <a:t> presentation…</a:t>
            </a:r>
          </a:p>
          <a:p>
            <a:endParaRPr lang="en-US" altLang="en-US" sz="1600" dirty="0" smtClean="0"/>
          </a:p>
          <a:p>
            <a:r>
              <a:rPr lang="en-US" altLang="en-US" sz="1600" dirty="0" smtClean="0"/>
              <a:t>This graphic shows that the percentage of young adults with a cancer diagnosis report higher rates of unemployment and are more likely to earn less that $40,000/year</a:t>
            </a:r>
          </a:p>
          <a:p>
            <a:endParaRPr lang="en-US" altLang="en-US" sz="1600" dirty="0" smtClean="0"/>
          </a:p>
          <a:p>
            <a:r>
              <a:rPr lang="en-US" altLang="en-US" sz="1600" dirty="0" smtClean="0"/>
              <a:t>THE TAKEAWAY – AYAs earn less and are more likely to be </a:t>
            </a:r>
            <a:r>
              <a:rPr lang="en-US" altLang="en-US" sz="1600" dirty="0" smtClean="0"/>
              <a:t>unemployed 10 years after treatment, and </a:t>
            </a:r>
            <a:r>
              <a:rPr lang="en-US" altLang="en-US" sz="1600" dirty="0" smtClean="0"/>
              <a:t>this has a compounding effect, because they are earning less over many </a:t>
            </a:r>
            <a:r>
              <a:rPr lang="en-US" altLang="en-US" sz="1600" dirty="0" err="1" smtClean="0"/>
              <a:t>many</a:t>
            </a:r>
            <a:r>
              <a:rPr lang="en-US" altLang="en-US" sz="1600" dirty="0" smtClean="0"/>
              <a:t> years, perhaps missing out on promotions and career growths and falling further behind. So 10-20 plus years later, still earning significantly less</a:t>
            </a:r>
          </a:p>
          <a:p>
            <a:endParaRPr lang="en-US" altLang="en-US" sz="1600" dirty="0" smtClean="0"/>
          </a:p>
          <a:p>
            <a:r>
              <a:rPr lang="en-US" altLang="en-US" sz="1600" dirty="0" smtClean="0"/>
              <a:t>Finances - Shout out to Melanie Baruch – doing a short snapper presentation on the financial burden of cancer tomorrow at 3:30– for AYAs specifically, little to no CPP or EI contributions, no third party insurance (some have few financial concerns), little savings, minimal career training, limited financial literacy</a:t>
            </a:r>
          </a:p>
          <a:p>
            <a:endParaRPr lang="en-US" altLang="en-US" sz="1600" dirty="0" smtClean="0"/>
          </a:p>
          <a:p>
            <a:r>
              <a:rPr lang="en-US" altLang="en-US" sz="1600" dirty="0" smtClean="0"/>
              <a:t>If young adults don’t have the financial means to meet their basic needs, they are more likely to be underserved in multiple areas, and this is a big reason why AYAs are identified as an underserved population in our current Manitoba Cancer Plan.</a:t>
            </a:r>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changes to body (</a:t>
            </a:r>
            <a:r>
              <a:rPr lang="en-US" altLang="en-US" sz="1600" b="1" dirty="0" smtClean="0"/>
              <a:t>hair loss</a:t>
            </a:r>
            <a:r>
              <a:rPr lang="en-US" altLang="en-US" sz="1600" dirty="0" smtClean="0"/>
              <a:t>, weight loss or gain, energy changes)</a:t>
            </a:r>
          </a:p>
          <a:p>
            <a:endParaRPr lang="en-US" altLang="en-US" sz="1600" dirty="0" smtClean="0"/>
          </a:p>
          <a:p>
            <a:r>
              <a:rPr lang="en-US" altLang="en-US" sz="1600" dirty="0" smtClean="0"/>
              <a:t>Hair loss- sense of self – male patient – I like my curly hair, part of who I am, it doesn’t make it better if my other friends are going bald</a:t>
            </a:r>
          </a:p>
          <a:p>
            <a:r>
              <a:rPr lang="en-US" altLang="en-US" sz="1600" dirty="0" smtClean="0"/>
              <a:t>PICC/PORT</a:t>
            </a:r>
          </a:p>
          <a:p>
            <a:r>
              <a:rPr lang="en-US" altLang="en-US" sz="1600" dirty="0" smtClean="0"/>
              <a:t>Scarring, other bodily changes – DT – necessary, but a blow to self-esteem</a:t>
            </a:r>
          </a:p>
          <a:p>
            <a:endParaRPr lang="en-US" altLang="en-US" sz="1600" dirty="0" smtClean="0"/>
          </a:p>
          <a:p>
            <a:r>
              <a:rPr lang="en-US" altLang="en-US" sz="1600" dirty="0" smtClean="0"/>
              <a:t>Disclosing – do you tell on the 1</a:t>
            </a:r>
            <a:r>
              <a:rPr lang="en-US" altLang="en-US" sz="1600" baseline="30000" dirty="0" smtClean="0"/>
              <a:t>st</a:t>
            </a:r>
            <a:r>
              <a:rPr lang="en-US" altLang="en-US" sz="1600" dirty="0" smtClean="0"/>
              <a:t> date? Conversation for the 3</a:t>
            </a:r>
            <a:r>
              <a:rPr lang="en-US" altLang="en-US" sz="1600" baseline="30000" dirty="0" smtClean="0"/>
              <a:t>rd</a:t>
            </a:r>
            <a:r>
              <a:rPr lang="en-US" altLang="en-US" sz="1600" dirty="0" smtClean="0"/>
              <a:t> date? Do you put the fact you had cancer on your Tinder profile? Clothes on or clothes off? When do you talk about fertility? Whether you did or didn’t preserve eggs or sperm? Or do you just not date at all because of all the stress this causes?</a:t>
            </a:r>
          </a:p>
          <a:p>
            <a:endParaRPr lang="en-CA" altLang="en-US" sz="1600" dirty="0" smtClean="0"/>
          </a:p>
          <a:p>
            <a:r>
              <a:rPr lang="en-US" altLang="en-US" sz="1600" dirty="0" smtClean="0"/>
              <a:t>-A current gap is in the accessibility of rehab services, with research demonstrating reduced rates of recurrence, improved quality of life, emotional adjustment and health outcomes with physical activity. This can help counteract the negative impact on self-esteem and body image I’m describing here. </a:t>
            </a:r>
          </a:p>
          <a:p>
            <a:endParaRPr lang="en-US" altLang="en-US" sz="1600" dirty="0" smtClean="0"/>
          </a:p>
          <a:p>
            <a:endParaRPr lang="en-US" altLang="en-US" sz="1600" dirty="0" smtClean="0"/>
          </a:p>
          <a:p>
            <a:endParaRPr lang="en-CA" altLang="en-US" sz="1600" dirty="0" smtClean="0"/>
          </a:p>
          <a:p>
            <a:endParaRPr lang="en-CA" altLang="en-US" dirty="0" smtClean="0"/>
          </a:p>
        </p:txBody>
      </p:sp>
      <p:sp>
        <p:nvSpPr>
          <p:cNvPr id="43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I think it’s well-known that the terms spirituality and religion are not synonymous with each other, with spirituality being much broader in scope and can include many manifestations, including meditation, closeness with nature, music and so on. </a:t>
            </a:r>
          </a:p>
          <a:p>
            <a:endParaRPr lang="en-US" altLang="en-US" sz="1600" dirty="0" smtClean="0"/>
          </a:p>
          <a:p>
            <a:r>
              <a:rPr lang="en-US" altLang="en-US" sz="1600" dirty="0" smtClean="0"/>
              <a:t>I’ve spoken to young patients about their faith or spirituality and many say it’s not part of their life, but I would say just as many or more say that it is. It plays out quite differently for different patients- many cite their spirituality or faith as a source a strength, but many patients have been left with the question “why me?” and some spiritual distress.</a:t>
            </a:r>
          </a:p>
          <a:p>
            <a:endParaRPr lang="en-US" altLang="en-US" sz="1600" dirty="0" smtClean="0"/>
          </a:p>
          <a:p>
            <a:r>
              <a:rPr lang="en-US" altLang="en-US" sz="1600" dirty="0" smtClean="0"/>
              <a:t>No matter how a patient integrates spirituality into their life, spirituality is often an overlooked component of patient care, yet quite fundamental when you consider the seemingly inevitable existential questions that arise with a cancer diagnosis, no matter the stage or type of cancer.</a:t>
            </a:r>
          </a:p>
          <a:p>
            <a:endParaRPr lang="en-US" altLang="en-US" sz="1600" dirty="0" smtClean="0"/>
          </a:p>
          <a:p>
            <a:r>
              <a:rPr lang="en-US" altLang="en-US" sz="1600" dirty="0" smtClean="0"/>
              <a:t>As a result of having to confront their own mortality, I think many adolescents and young adults develop an spiritual awareness and existential readiness that is far beyond their peers. </a:t>
            </a:r>
          </a:p>
          <a:p>
            <a:endParaRPr lang="en-US" altLang="en-US" sz="1600" dirty="0" smtClean="0"/>
          </a:p>
          <a:p>
            <a:r>
              <a:rPr lang="en-US" altLang="en-US" sz="1600" dirty="0" smtClean="0"/>
              <a:t>Simply asking patients about spirituality can be surprisingly insightful and lead to useful conversations about goals of care.</a:t>
            </a:r>
            <a:endParaRPr lang="en-CA" altLang="en-US" sz="1600" dirty="0" smtClean="0"/>
          </a:p>
        </p:txBody>
      </p:sp>
      <p:sp>
        <p:nvSpPr>
          <p:cNvPr id="440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3 different types of transitions I refer to on this slide</a:t>
            </a:r>
          </a:p>
          <a:p>
            <a:endParaRPr lang="en-US" altLang="en-US" sz="1600" dirty="0" smtClean="0"/>
          </a:p>
          <a:p>
            <a:r>
              <a:rPr lang="en-US" altLang="en-US" sz="1600" dirty="0" smtClean="0"/>
              <a:t>Survivorship is a distinct phase of cancer trajectory (</a:t>
            </a:r>
            <a:r>
              <a:rPr lang="en-US" altLang="en-US" sz="1600" dirty="0" err="1" smtClean="0"/>
              <a:t>Zebrack</a:t>
            </a:r>
            <a:r>
              <a:rPr lang="en-US" altLang="en-US" sz="1600" dirty="0" smtClean="0"/>
              <a:t> et al 2006)</a:t>
            </a:r>
          </a:p>
          <a:p>
            <a:endParaRPr lang="en-US" altLang="en-US" sz="1600" dirty="0" smtClean="0"/>
          </a:p>
          <a:p>
            <a:endParaRPr lang="en-US" altLang="en-US" sz="1600" dirty="0" smtClean="0"/>
          </a:p>
          <a:p>
            <a:r>
              <a:rPr lang="en-US" altLang="en-US" sz="1600" dirty="0" smtClean="0"/>
              <a:t> transitioning to life post-cancer treatment, dealing with fear of recurrence, reentering workforce, starting family, dealing with lasting emotional impact of a cancer diagnosis (in psychosocial we see more people post-</a:t>
            </a:r>
            <a:r>
              <a:rPr lang="en-US" altLang="en-US" sz="1600" dirty="0" err="1" smtClean="0"/>
              <a:t>Tx</a:t>
            </a:r>
            <a:r>
              <a:rPr lang="en-US" altLang="en-US" sz="1600" dirty="0" smtClean="0"/>
              <a:t> (check with EP) because of the sense that you are well-supported through treatment and then transitioned out, but the impact is still there…)</a:t>
            </a:r>
          </a:p>
          <a:p>
            <a:endParaRPr lang="en-US" altLang="en-US" sz="1600" dirty="0" smtClean="0"/>
          </a:p>
          <a:p>
            <a:endParaRPr lang="en-US" altLang="en-US" sz="1600" dirty="0" smtClean="0"/>
          </a:p>
          <a:p>
            <a:r>
              <a:rPr lang="en-US" altLang="en-US" sz="1600" b="1" dirty="0" smtClean="0"/>
              <a:t>MFAC AYA Document in Delegate bag – partnership with Community Oncology Program</a:t>
            </a:r>
          </a:p>
          <a:p>
            <a:endParaRPr lang="en-US" altLang="en-US" sz="1600" dirty="0" smtClean="0"/>
          </a:p>
          <a:p>
            <a:endParaRPr lang="en-US" altLang="en-US" sz="1600" dirty="0" smtClean="0"/>
          </a:p>
          <a:p>
            <a:endParaRPr lang="en-US" altLang="en-US" sz="1600" dirty="0" smtClean="0"/>
          </a:p>
          <a:p>
            <a:r>
              <a:rPr lang="en-US" altLang="en-US" sz="1600" dirty="0" smtClean="0"/>
              <a:t>Dr. Schacter talked about AYAs being caught between the pediatric and adult oncology realms…</a:t>
            </a:r>
          </a:p>
          <a:p>
            <a:endParaRPr lang="en-US" altLang="en-US" sz="1600" dirty="0" smtClean="0"/>
          </a:p>
          <a:p>
            <a:endParaRPr lang="en-US" altLang="en-US" sz="1600" dirty="0" smtClean="0"/>
          </a:p>
          <a:p>
            <a:r>
              <a:rPr lang="en-US" altLang="en-US" sz="1600" dirty="0" smtClean="0"/>
              <a:t>Transitions in care – I see 15-35 – and many </a:t>
            </a:r>
            <a:r>
              <a:rPr lang="en-US" altLang="en-US" sz="1600" dirty="0" err="1" smtClean="0"/>
              <a:t>peds</a:t>
            </a:r>
            <a:r>
              <a:rPr lang="en-US" altLang="en-US" sz="1600" dirty="0" smtClean="0"/>
              <a:t> are followed in pediatrics – medicine different – care consistency – but slowing independence? – </a:t>
            </a:r>
            <a:r>
              <a:rPr lang="en-US" altLang="en-US" sz="1600" dirty="0" err="1" smtClean="0"/>
              <a:t>Peds</a:t>
            </a:r>
            <a:r>
              <a:rPr lang="en-US" altLang="en-US" sz="1600" dirty="0" smtClean="0"/>
              <a:t> to adult transitions – not wanting parents involved as they are with younger children – teen room (Kendra’s room) at CCMB</a:t>
            </a:r>
          </a:p>
          <a:p>
            <a:r>
              <a:rPr lang="en-US" altLang="en-US" sz="1600" dirty="0" smtClean="0"/>
              <a:t>- More than we can unpack right now, but another difficult transition that requires considerable planning</a:t>
            </a:r>
          </a:p>
          <a:p>
            <a:endParaRPr lang="en-US" altLang="en-US" sz="1600" dirty="0" smtClean="0"/>
          </a:p>
          <a:p>
            <a:r>
              <a:rPr lang="en-US" altLang="en-US" sz="1600" dirty="0" smtClean="0"/>
              <a:t>Program in place: - Dr. Cuvelier referred to the </a:t>
            </a:r>
            <a:r>
              <a:rPr lang="en-US" altLang="en-US" sz="1600" dirty="0" err="1" smtClean="0"/>
              <a:t>longterm</a:t>
            </a:r>
            <a:r>
              <a:rPr lang="en-US" altLang="en-US" sz="1600" dirty="0" smtClean="0"/>
              <a:t> follow-up for young adults diagnosed as younger children</a:t>
            </a:r>
          </a:p>
          <a:p>
            <a:r>
              <a:rPr lang="en-US" altLang="en-US" sz="1600" dirty="0" smtClean="0"/>
              <a:t>CAP clinic providing longer term follow-up for childhood cancer patients</a:t>
            </a:r>
          </a:p>
          <a:p>
            <a:endParaRPr lang="en-US" altLang="en-US" sz="1600" dirty="0" smtClean="0"/>
          </a:p>
          <a:p>
            <a:endParaRPr lang="en-US" altLang="en-US" sz="1600" dirty="0" smtClean="0"/>
          </a:p>
          <a:p>
            <a:r>
              <a:rPr lang="en-US" altLang="en-US" sz="1600" dirty="0" smtClean="0"/>
              <a:t>And transitions from active, curative treatment to palliative treatment approaches and palliative care program, the </a:t>
            </a:r>
            <a:r>
              <a:rPr lang="en-US" altLang="en-US" sz="1600" dirty="0" err="1" smtClean="0"/>
              <a:t>QoL</a:t>
            </a:r>
            <a:r>
              <a:rPr lang="en-US" altLang="en-US" sz="1600" dirty="0" smtClean="0"/>
              <a:t> concerns that come along with it, involving the patient in decisions, etc.</a:t>
            </a:r>
          </a:p>
          <a:p>
            <a:endParaRPr lang="en-US" altLang="en-US" sz="1600" dirty="0" smtClean="0"/>
          </a:p>
          <a:p>
            <a:r>
              <a:rPr lang="en-US" altLang="en-US" sz="1600" dirty="0" smtClean="0"/>
              <a:t>TIME?</a:t>
            </a:r>
          </a:p>
          <a:p>
            <a:endParaRPr lang="en-US" altLang="en-US" sz="1600" dirty="0" smtClean="0"/>
          </a:p>
          <a:p>
            <a:r>
              <a:rPr lang="en-US" altLang="en-US" sz="1600" dirty="0" smtClean="0"/>
              <a:t>A patient story – young adult, early 20s not seeing an end to ongoing medical intervention and transitioning to palliative care – family very supportive but hoping he will continue treatment – sensitive to all of the views in the room, especially the patient and respecting their autonomy </a:t>
            </a:r>
          </a:p>
          <a:p>
            <a:endParaRPr lang="en-US" altLang="en-US" sz="1600" dirty="0" smtClean="0"/>
          </a:p>
          <a:p>
            <a:r>
              <a:rPr lang="en-US" altLang="en-US" sz="1600" dirty="0" smtClean="0"/>
              <a:t>One other huge issue when it comes to adolescents and young adults, so hand it over to Dr. Anne Katz…</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EXTRA</a:t>
            </a:r>
          </a:p>
          <a:p>
            <a:endParaRPr lang="en-US" altLang="en-US" dirty="0" smtClean="0"/>
          </a:p>
          <a:p>
            <a:r>
              <a:rPr lang="en-US" altLang="en-US" dirty="0" smtClean="0"/>
              <a:t>Survivorship – has gone up –cite stats –(2004-2008) - 15-29 (86.3%) and 30-39 y/o 83.4% : this is at 6.2 % (15-29) and 9.8% (30-39) relative increase nationwide from the early 90s (1992-96)</a:t>
            </a:r>
          </a:p>
          <a:p>
            <a:r>
              <a:rPr lang="en-US" altLang="en-US" dirty="0" smtClean="0"/>
              <a:t>Contextualize – more aggressive, worse survival rates than other groups</a:t>
            </a:r>
          </a:p>
        </p:txBody>
      </p:sp>
      <p:sp>
        <p:nvSpPr>
          <p:cNvPr id="450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smtClean="0"/>
              <a:t>10 minute discussion, 10 minute feedback</a:t>
            </a:r>
          </a:p>
          <a:p>
            <a:endParaRPr lang="en-US" altLang="en-US" sz="1600" smtClean="0"/>
          </a:p>
          <a:p>
            <a:endParaRPr lang="en-US" altLang="en-US" sz="1600" smtClean="0"/>
          </a:p>
          <a:p>
            <a:r>
              <a:rPr lang="en-US" altLang="en-US" sz="1600" smtClean="0"/>
              <a:t>You have two sheets, with two case studies each – focus on the first one at the top of the page – don’t have to rush</a:t>
            </a:r>
          </a:p>
          <a:p>
            <a:endParaRPr lang="en-US" altLang="en-US" sz="1600" smtClean="0"/>
          </a:p>
          <a:p>
            <a:r>
              <a:rPr lang="en-US" altLang="en-US" sz="1600" smtClean="0"/>
              <a:t>Mic or text to word cluster</a:t>
            </a:r>
            <a:endParaRPr lang="en-CA" altLang="en-US" sz="1600" smtClean="0"/>
          </a:p>
        </p:txBody>
      </p:sp>
      <p:sp>
        <p:nvSpPr>
          <p:cNvPr id="460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my contact information</a:t>
            </a:r>
          </a:p>
          <a:p>
            <a:endParaRPr lang="en-US" altLang="en-US" dirty="0" smtClean="0"/>
          </a:p>
          <a:p>
            <a:r>
              <a:rPr lang="en-US" altLang="en-US" smtClean="0"/>
              <a:t>Evaluations of the table</a:t>
            </a:r>
          </a:p>
          <a:p>
            <a:endParaRPr lang="en-US" altLang="en-US" smtClean="0"/>
          </a:p>
          <a:p>
            <a:r>
              <a:rPr lang="en-US" altLang="en-US" dirty="0" smtClean="0"/>
              <a:t>I’ll be at the AYA table tomorrow, come say hi</a:t>
            </a:r>
            <a:endParaRPr lang="en-CA" altLang="en-US" dirty="0" smtClean="0"/>
          </a:p>
        </p:txBody>
      </p:sp>
      <p:sp>
        <p:nvSpPr>
          <p:cNvPr id="481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327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I bet this is the first time you’ve seen a cliffhanger like this on the mitigating potential bias slide. </a:t>
            </a:r>
          </a:p>
          <a:p>
            <a:endParaRPr lang="en-US" altLang="en-US" sz="1600" dirty="0" smtClean="0"/>
          </a:p>
          <a:p>
            <a:r>
              <a:rPr lang="en-US" altLang="en-US" sz="1600" dirty="0" smtClean="0"/>
              <a:t>Frame First- Facts Follow</a:t>
            </a:r>
          </a:p>
          <a:p>
            <a:endParaRPr lang="en-US" altLang="en-US" sz="1600" dirty="0" smtClean="0"/>
          </a:p>
          <a:p>
            <a:r>
              <a:rPr lang="en-US" altLang="en-US" sz="1600" dirty="0" smtClean="0"/>
              <a:t>Bias everywhere, within all of us</a:t>
            </a:r>
          </a:p>
          <a:p>
            <a:endParaRPr lang="en-US" altLang="en-US" sz="1600" dirty="0" smtClean="0"/>
          </a:p>
          <a:p>
            <a:r>
              <a:rPr lang="en-US" altLang="en-US" sz="1600" dirty="0" smtClean="0"/>
              <a:t>For me, my biases are impacted by my educational background, my family upbringing and personal experiences, from being a privileged white, heterosexual and cisgender man.</a:t>
            </a:r>
          </a:p>
          <a:p>
            <a:endParaRPr lang="en-US" altLang="en-US" sz="1600" dirty="0" smtClean="0"/>
          </a:p>
          <a:p>
            <a:r>
              <a:rPr lang="en-US" altLang="en-US" sz="1600" dirty="0" smtClean="0"/>
              <a:t>Recognizing these biases leads to more patient-</a:t>
            </a:r>
            <a:r>
              <a:rPr lang="en-US" altLang="en-US" sz="1600" dirty="0" err="1" smtClean="0"/>
              <a:t>centred</a:t>
            </a:r>
            <a:r>
              <a:rPr lang="en-US" altLang="en-US" sz="1600" dirty="0" smtClean="0"/>
              <a:t> and equitable care</a:t>
            </a:r>
          </a:p>
          <a:p>
            <a:endParaRPr lang="en-US" altLang="en-US" sz="1600" dirty="0" smtClean="0"/>
          </a:p>
          <a:p>
            <a:r>
              <a:rPr lang="en-US" altLang="en-US" sz="1600" dirty="0" smtClean="0"/>
              <a:t>On the topic of equity, Spoiler alert - You’ll get the opportunity to learn more about health equity tomorrow morning when Allison Wiens and Morgan Stirling from the Underserved Populations Program tell you all about it.</a:t>
            </a:r>
            <a:endParaRPr lang="en-CA" altLang="en-US" sz="1600" dirty="0" smtClean="0"/>
          </a:p>
        </p:txBody>
      </p:sp>
      <p:sp>
        <p:nvSpPr>
          <p:cNvPr id="337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dirty="0" smtClean="0"/>
              <a:t>+ WORD CLUSTER DEBRIEF – back on screen</a:t>
            </a:r>
          </a:p>
          <a:p>
            <a:endParaRPr lang="en-US" altLang="en-US" sz="1600" b="1" dirty="0" smtClean="0"/>
          </a:p>
          <a:p>
            <a:r>
              <a:rPr lang="en-US" altLang="en-US" sz="1600" dirty="0" smtClean="0"/>
              <a:t>What understanding is audience coming from?</a:t>
            </a:r>
          </a:p>
          <a:p>
            <a:endParaRPr lang="en-US" altLang="en-US" sz="1600" dirty="0" smtClean="0"/>
          </a:p>
          <a:p>
            <a:endParaRPr lang="en-US" altLang="en-US" sz="1600" b="1" dirty="0" smtClean="0"/>
          </a:p>
          <a:p>
            <a:endParaRPr lang="en-US" altLang="en-US" sz="1600" b="1" dirty="0" smtClean="0"/>
          </a:p>
          <a:p>
            <a:r>
              <a:rPr lang="en-US" altLang="en-US" sz="1600" dirty="0" smtClean="0"/>
              <a:t>An AYA Patient Trajectory</a:t>
            </a:r>
          </a:p>
          <a:p>
            <a:endParaRPr lang="en-US" altLang="en-US" sz="1600" dirty="0" smtClean="0"/>
          </a:p>
          <a:p>
            <a:r>
              <a:rPr lang="en-US" altLang="en-US" sz="1600" dirty="0" smtClean="0"/>
              <a:t>Dr. Cuvelier and Dr. Schacter</a:t>
            </a:r>
            <a:endParaRPr lang="en-CA" altLang="en-US" sz="1600" dirty="0" smtClean="0"/>
          </a:p>
        </p:txBody>
      </p:sp>
      <p:sp>
        <p:nvSpPr>
          <p:cNvPr id="348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smtClean="0"/>
              <a:t>As we settle in from break…</a:t>
            </a:r>
          </a:p>
          <a:p>
            <a:endParaRPr lang="en-CA" altLang="en-US" sz="1600" smtClean="0"/>
          </a:p>
          <a:p>
            <a:r>
              <a:rPr lang="en-US" altLang="en-US" sz="1600" smtClean="0"/>
              <a:t>What we learned in first half of workshop about the AYA cancer trajectory…how a cancer diagnosis impacts adolescents and young adults in many respects, and I am going to walk us through the psychosocial considerations here, including the threat to identity, relationships, independence, career/education</a:t>
            </a:r>
          </a:p>
          <a:p>
            <a:endParaRPr lang="en-CA" altLang="en-US" sz="1600" smtClean="0"/>
          </a:p>
          <a:p>
            <a:r>
              <a:rPr lang="en-US" altLang="en-US" sz="1600" smtClean="0"/>
              <a:t>Remembering the video we watched – Anika struggled at many points along her trajectory, her own experience, and often did not feel comfortable seeking help or know who to seek out </a:t>
            </a:r>
          </a:p>
          <a:p>
            <a:endParaRPr lang="en-CA" altLang="en-US" sz="1600" smtClean="0"/>
          </a:p>
          <a:p>
            <a:r>
              <a:rPr lang="en-US" altLang="en-US" sz="1600" smtClean="0"/>
              <a:t>All-too common experience</a:t>
            </a:r>
          </a:p>
          <a:p>
            <a:endParaRPr lang="en-CA" altLang="en-US" sz="1600" smtClean="0"/>
          </a:p>
          <a:p>
            <a:r>
              <a:rPr lang="en-US" altLang="en-US" sz="1600" smtClean="0"/>
              <a:t>Important health care system provides services that meet unique psychosocial needs of AYAs from diagnosis, through treatment and long-term survivorship and when needed palliative care.</a:t>
            </a:r>
          </a:p>
          <a:p>
            <a:endParaRPr lang="en-US" altLang="en-US" sz="1600" smtClean="0"/>
          </a:p>
          <a:p>
            <a:r>
              <a:rPr lang="en-US" altLang="en-US" sz="1600" smtClean="0"/>
              <a:t>So it’s not such an isolating experience</a:t>
            </a:r>
          </a:p>
          <a:p>
            <a:endParaRPr lang="en-US" altLang="en-US" sz="1600" smtClean="0"/>
          </a:p>
          <a:p>
            <a:r>
              <a:rPr lang="en-US" altLang="en-US" sz="1600" smtClean="0"/>
              <a:t>Underline that as we get started again – to remain mindful in your clinical care of the multiple psychosocial issues at play here</a:t>
            </a:r>
            <a:endParaRPr lang="en-CA" altLang="en-US" sz="1600" smtClean="0"/>
          </a:p>
          <a:p>
            <a:endParaRPr lang="en-US" altLang="en-US" sz="1600" smtClean="0"/>
          </a:p>
          <a:p>
            <a:endParaRPr lang="en-US" altLang="en-US" sz="1600" smtClean="0"/>
          </a:p>
          <a:p>
            <a:r>
              <a:rPr lang="en-US" altLang="en-US" sz="1100" smtClean="0"/>
              <a:t>Stats – 7,600 Canadians diagnosed in 2013- CPAC</a:t>
            </a:r>
          </a:p>
          <a:p>
            <a:r>
              <a:rPr lang="en-US" altLang="en-US" sz="1100" smtClean="0"/>
              <a:t>Incidence rate between 1992-2013</a:t>
            </a:r>
          </a:p>
          <a:p>
            <a:r>
              <a:rPr lang="en-US" altLang="en-US" sz="1100" smtClean="0"/>
              <a:t>15-29 – up 18.2 %</a:t>
            </a:r>
          </a:p>
          <a:p>
            <a:r>
              <a:rPr lang="en-US" altLang="en-US" sz="1100" smtClean="0"/>
              <a:t>30s -11.9 %</a:t>
            </a:r>
          </a:p>
          <a:p>
            <a:endParaRPr lang="en-CA" altLang="en-US" sz="1600" smtClean="0"/>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Not being patronizing or condescending, not making belittling comments (you’re the baby on the ward, just a wee little thing, only a kid, etc.</a:t>
            </a:r>
          </a:p>
          <a:p>
            <a:endParaRPr lang="en-US" altLang="en-US" sz="1600" dirty="0" smtClean="0"/>
          </a:p>
          <a:p>
            <a:r>
              <a:rPr lang="en-US" altLang="en-US" sz="1600" dirty="0" smtClean="0"/>
              <a:t>May be meant affectionately, but often perceived as pejorative</a:t>
            </a:r>
          </a:p>
          <a:p>
            <a:endParaRPr lang="en-US" altLang="en-US" sz="1600" dirty="0" smtClean="0"/>
          </a:p>
          <a:p>
            <a:r>
              <a:rPr lang="en-US" altLang="en-US" sz="1600" dirty="0" smtClean="0"/>
              <a:t>Not assuming someone else (i.e. a parent or caregiver) is overseeing their care</a:t>
            </a:r>
          </a:p>
          <a:p>
            <a:endParaRPr lang="en-CA" altLang="en-US" sz="1600" dirty="0" smtClean="0"/>
          </a:p>
          <a:p>
            <a:r>
              <a:rPr lang="en-US" altLang="en-US" sz="1600" dirty="0" smtClean="0"/>
              <a:t>Practical advice - Speaking in a clear, understandable and respectful manner, checking for comprehension- this is good for all patients</a:t>
            </a:r>
          </a:p>
          <a:p>
            <a:endParaRPr lang="en-US" altLang="en-US" sz="1600" dirty="0" smtClean="0"/>
          </a:p>
          <a:p>
            <a:r>
              <a:rPr lang="en-US" altLang="en-US" sz="1600" dirty="0" smtClean="0"/>
              <a:t>It’s an opportunity to correctly inform these young patients about their treatment plan, rather than the patient trying to learn more details on Google and all the issues that brings.</a:t>
            </a:r>
          </a:p>
          <a:p>
            <a:endParaRPr lang="en-US" altLang="en-US" sz="1600" dirty="0" smtClean="0"/>
          </a:p>
          <a:p>
            <a:r>
              <a:rPr lang="en-US" altLang="en-US" sz="1600" dirty="0" smtClean="0"/>
              <a:t>Young adults aren’t looking for pity and don’t want to be infantilized,  but want respect and quality care. </a:t>
            </a:r>
            <a:endParaRPr lang="en-CA" altLang="en-US" sz="1600" dirty="0" smtClean="0"/>
          </a:p>
        </p:txBody>
      </p:sp>
      <p:sp>
        <p:nvSpPr>
          <p:cNvPr id="368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One of the take home messages- Time and again, adolescents and young adults cite social isolation and lack of peer connection as their biggest challenge when dealing with cancer</a:t>
            </a:r>
          </a:p>
          <a:p>
            <a:endParaRPr lang="en-US" altLang="en-US" sz="1600" dirty="0" smtClean="0"/>
          </a:p>
          <a:p>
            <a:r>
              <a:rPr lang="en-US" altLang="en-US" sz="1600" dirty="0" smtClean="0"/>
              <a:t>Anika video – Exile – to India for </a:t>
            </a:r>
            <a:r>
              <a:rPr lang="en-US" altLang="en-US" sz="1600" dirty="0" err="1" smtClean="0"/>
              <a:t>Tx</a:t>
            </a:r>
            <a:r>
              <a:rPr lang="en-US" altLang="en-US" sz="1600" dirty="0" smtClean="0"/>
              <a:t> and Canada alone as a young adult, but metaphorically as well. Feeling alienated from friends and family</a:t>
            </a:r>
          </a:p>
          <a:p>
            <a:endParaRPr lang="en-US" altLang="en-US" sz="1600" dirty="0" smtClean="0"/>
          </a:p>
          <a:p>
            <a:r>
              <a:rPr lang="en-US" altLang="en-US" sz="1600" dirty="0" smtClean="0"/>
              <a:t>Label that can stick that increases this sense of disconnection - Can become the “kid with cancer”, or the one in their friend group with cancer, cancer being the first thing people think of when they think of that particular friend</a:t>
            </a:r>
          </a:p>
          <a:p>
            <a:endParaRPr lang="en-US" altLang="en-US" sz="1600" dirty="0" smtClean="0"/>
          </a:p>
          <a:p>
            <a:r>
              <a:rPr lang="en-US" altLang="en-US" sz="1600" dirty="0" smtClean="0"/>
              <a:t>Friends falling away</a:t>
            </a:r>
          </a:p>
          <a:p>
            <a:r>
              <a:rPr lang="en-US" altLang="en-US" sz="1600" dirty="0" smtClean="0"/>
              <a:t>Uncomfortable around illness</a:t>
            </a:r>
          </a:p>
          <a:p>
            <a:r>
              <a:rPr lang="en-US" altLang="en-US" sz="1600" dirty="0" smtClean="0"/>
              <a:t>Saying the wrong thing</a:t>
            </a:r>
          </a:p>
          <a:p>
            <a:endParaRPr lang="en-US" altLang="en-US" sz="1600" dirty="0" smtClean="0"/>
          </a:p>
          <a:p>
            <a:r>
              <a:rPr lang="en-US" altLang="en-US" sz="1600" dirty="0" smtClean="0"/>
              <a:t>And this is happening at a time where the young person may be struggling with physical symptoms – and people might stop texting, stop asking if they want to get together</a:t>
            </a:r>
          </a:p>
          <a:p>
            <a:endParaRPr lang="en-US" altLang="en-US" sz="1600" dirty="0" smtClean="0"/>
          </a:p>
          <a:p>
            <a:r>
              <a:rPr lang="en-US" altLang="en-US" sz="1600" dirty="0" smtClean="0"/>
              <a:t>When a patient is older, their peer group is more likely to have had experiences with other health crises – for the friends of an adolescent or young adult, this could be the first time</a:t>
            </a:r>
          </a:p>
          <a:p>
            <a:endParaRPr lang="en-US" altLang="en-US" sz="1600" dirty="0" smtClean="0"/>
          </a:p>
          <a:p>
            <a:r>
              <a:rPr lang="en-US" altLang="en-US" sz="1600" dirty="0" smtClean="0"/>
              <a:t>Finding out who real friends are – </a:t>
            </a:r>
            <a:r>
              <a:rPr lang="en-US" altLang="en-US" sz="2000" dirty="0" smtClean="0"/>
              <a:t>at an age when peer relationships are increasingly important!</a:t>
            </a:r>
            <a:endParaRPr lang="en-CA" altLang="en-US" sz="2000" dirty="0" smtClean="0"/>
          </a:p>
          <a:p>
            <a:endParaRPr lang="en-US" altLang="en-US" sz="1600" dirty="0" smtClean="0"/>
          </a:p>
          <a:p>
            <a:r>
              <a:rPr lang="en-US" altLang="en-US" sz="1600" dirty="0" smtClean="0"/>
              <a:t>Not seeing similar-aged patients at CCMB (YACS)</a:t>
            </a:r>
            <a:endParaRPr lang="en-CA" altLang="en-US" sz="1600" dirty="0" smtClean="0"/>
          </a:p>
          <a:p>
            <a:endParaRPr lang="en-US" altLang="en-US" sz="1600" dirty="0" smtClean="0"/>
          </a:p>
          <a:p>
            <a:r>
              <a:rPr lang="en-US" altLang="en-US" sz="1600" dirty="0" smtClean="0"/>
              <a:t>To do:</a:t>
            </a:r>
          </a:p>
          <a:p>
            <a:endParaRPr lang="en-US" altLang="en-US" sz="1600" dirty="0" smtClean="0"/>
          </a:p>
          <a:p>
            <a:r>
              <a:rPr lang="en-US" altLang="en-US" sz="1600" dirty="0" smtClean="0"/>
              <a:t>Be aware of the isolation for one, be welcoming to AYAs</a:t>
            </a:r>
          </a:p>
          <a:p>
            <a:r>
              <a:rPr lang="en-US" altLang="en-US" sz="1600" dirty="0" smtClean="0"/>
              <a:t>Connect to me for the group and online resources</a:t>
            </a:r>
          </a:p>
          <a:p>
            <a:endParaRPr lang="en-US" altLang="en-US" sz="1600" dirty="0" smtClean="0"/>
          </a:p>
          <a:p>
            <a:r>
              <a:rPr lang="en-US" altLang="en-US" sz="1600" dirty="0" smtClean="0"/>
              <a:t>Provincial resources – I am happy to connect with young patients across the province through telehealth- there are very active Facebook Groups, Online forums, Young Adult Cancer Canada has funding for Canada-wide retreats and conferences every year, there is a Young Adult Cancer Canada event called the Big Cancer Hook-up every year that young adults can watch from anywhere with a device and an internet connection</a:t>
            </a:r>
          </a:p>
          <a:p>
            <a:endParaRPr lang="en-US" altLang="en-US" sz="1600" dirty="0" smtClean="0"/>
          </a:p>
          <a:p>
            <a:r>
              <a:rPr lang="en-US" altLang="en-US" sz="2400" dirty="0" smtClean="0"/>
              <a:t>Announce for first time - Promote </a:t>
            </a:r>
            <a:r>
              <a:rPr lang="en-US" altLang="en-US" sz="2400" dirty="0" err="1" smtClean="0"/>
              <a:t>Localife</a:t>
            </a:r>
            <a:r>
              <a:rPr lang="en-US" altLang="en-US" sz="2400" dirty="0" smtClean="0"/>
              <a:t>* (dinner, drinks, gone to see a Fringe play, gone to </a:t>
            </a:r>
            <a:r>
              <a:rPr lang="en-US" altLang="en-US" sz="2400" dirty="0" err="1" smtClean="0"/>
              <a:t>Assinboia</a:t>
            </a:r>
            <a:r>
              <a:rPr lang="en-US" altLang="en-US" sz="2400" dirty="0" smtClean="0"/>
              <a:t> Downs, etc.) – started by a young adult patient</a:t>
            </a:r>
          </a:p>
          <a:p>
            <a:r>
              <a:rPr lang="en-US" altLang="en-US" sz="2400" dirty="0" smtClean="0"/>
              <a:t>Our AYA patients can take advantage of this</a:t>
            </a:r>
          </a:p>
          <a:p>
            <a:endParaRPr lang="en-US" altLang="en-US" sz="1600" dirty="0" smtClean="0"/>
          </a:p>
          <a:p>
            <a:r>
              <a:rPr lang="en-US" altLang="en-US" sz="1600" dirty="0" smtClean="0"/>
              <a:t>Again – this is the number one concern that AYA patients bring up</a:t>
            </a:r>
          </a:p>
          <a:p>
            <a:endParaRPr lang="en-US" altLang="en-US" sz="1600" dirty="0" smtClean="0"/>
          </a:p>
          <a:p>
            <a:r>
              <a:rPr lang="en-US" altLang="en-US" sz="1600" dirty="0" smtClean="0"/>
              <a:t>JG - 4 types of people – do reach out (can be surprising), don’t reach out (can also be surprising and hurtful), let me know if you need anything – these people are useless, and then the weird people</a:t>
            </a:r>
            <a:endParaRPr lang="en-CA" altLang="en-US" sz="1600" dirty="0" smtClean="0"/>
          </a:p>
          <a:p>
            <a:endParaRPr lang="en-CA" altLang="en-US" sz="1600" dirty="0" smtClean="0"/>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sz="1600" dirty="0" smtClean="0"/>
              <a:t>This can provide some comfort and security, and isn’t an option for many AYAs who must cope on their own</a:t>
            </a:r>
          </a:p>
          <a:p>
            <a:pPr>
              <a:defRPr/>
            </a:pPr>
            <a:endParaRPr lang="en-US" altLang="en-US" sz="1600" dirty="0" smtClean="0"/>
          </a:p>
          <a:p>
            <a:pPr marL="171450" indent="-171450">
              <a:buFontTx/>
              <a:buChar char="-"/>
              <a:defRPr/>
            </a:pPr>
            <a:r>
              <a:rPr lang="en-US" altLang="en-US" sz="1600" dirty="0" smtClean="0"/>
              <a:t>Can represent a threat to independence</a:t>
            </a:r>
          </a:p>
          <a:p>
            <a:pPr>
              <a:defRPr/>
            </a:pPr>
            <a:endParaRPr lang="en-US" altLang="en-US" sz="1600" dirty="0" smtClean="0"/>
          </a:p>
          <a:p>
            <a:pPr marL="171450" indent="-171450">
              <a:buFontTx/>
              <a:buChar char="-"/>
              <a:defRPr/>
            </a:pPr>
            <a:r>
              <a:rPr lang="en-US" altLang="en-US" sz="1600" dirty="0" smtClean="0"/>
              <a:t>I support family members too – highly anxious and helicopter parents, distanced parents (See. A. Katz textbook)</a:t>
            </a:r>
          </a:p>
          <a:p>
            <a:pPr marL="171450" indent="-171450">
              <a:buFontTx/>
              <a:buChar char="-"/>
              <a:defRPr/>
            </a:pPr>
            <a:endParaRPr lang="en-US" altLang="en-US" sz="1600" dirty="0" smtClean="0"/>
          </a:p>
          <a:p>
            <a:pPr marL="171450" indent="-171450">
              <a:buFontTx/>
              <a:buChar char="-"/>
              <a:defRPr/>
            </a:pPr>
            <a:r>
              <a:rPr lang="en-US" altLang="en-US" sz="1600" dirty="0" smtClean="0"/>
              <a:t>Parents who look to the young adult for emotional support</a:t>
            </a:r>
          </a:p>
          <a:p>
            <a:pPr marL="171450" indent="-171450">
              <a:buFontTx/>
              <a:buChar char="-"/>
              <a:defRPr/>
            </a:pPr>
            <a:r>
              <a:rPr lang="en-US" altLang="en-US" sz="1600" dirty="0" smtClean="0"/>
              <a:t>And parents who respect the autonomy but are appropriately supportive</a:t>
            </a:r>
          </a:p>
          <a:p>
            <a:pPr marL="171450" indent="-171450">
              <a:buFontTx/>
              <a:buChar char="-"/>
              <a:defRPr/>
            </a:pPr>
            <a:endParaRPr lang="en-US" altLang="en-US" sz="1600" dirty="0" smtClean="0"/>
          </a:p>
          <a:p>
            <a:pPr marL="171450" indent="-171450">
              <a:buFontTx/>
              <a:buChar char="-"/>
              <a:defRPr/>
            </a:pPr>
            <a:r>
              <a:rPr lang="en-US" altLang="en-US" sz="1600" dirty="0" smtClean="0"/>
              <a:t>JG story  - found it helpful to recuperate after chemo at parents, but suffocating after living on his own</a:t>
            </a:r>
          </a:p>
          <a:p>
            <a:pPr marL="171450" indent="-171450">
              <a:buFontTx/>
              <a:buChar char="-"/>
              <a:defRPr/>
            </a:pPr>
            <a:r>
              <a:rPr lang="en-US" altLang="en-US" sz="1600" dirty="0" smtClean="0"/>
              <a:t>Only so many times you can be offered tea in one hour…</a:t>
            </a:r>
          </a:p>
          <a:p>
            <a:pPr marL="171450" indent="-171450">
              <a:buFontTx/>
              <a:buChar char="-"/>
              <a:defRPr/>
            </a:pPr>
            <a:r>
              <a:rPr lang="en-US" altLang="en-US" sz="1600" dirty="0" smtClean="0"/>
              <a:t>Well-intentioned, keep offering her tea – “I don’t want any of your damn tea!” </a:t>
            </a:r>
          </a:p>
          <a:p>
            <a:pPr marL="171450" indent="-171450">
              <a:buFontTx/>
              <a:buChar char="-"/>
              <a:defRPr/>
            </a:pPr>
            <a:r>
              <a:rPr lang="en-US" altLang="en-US" sz="1600" dirty="0" smtClean="0"/>
              <a:t>Felt some shame, but overwhelmed</a:t>
            </a:r>
          </a:p>
          <a:p>
            <a:pPr marL="171450" indent="-171450">
              <a:buFontTx/>
              <a:buChar char="-"/>
              <a:defRPr/>
            </a:pPr>
            <a:r>
              <a:rPr lang="en-US" altLang="en-US" sz="1600" dirty="0" smtClean="0"/>
              <a:t>Another dynamic… This same patient had suspected his parents of using his younger sibling to get a message through to him – his sister asking if he thinks he should be driving out of nowhere</a:t>
            </a:r>
          </a:p>
          <a:p>
            <a:pPr marL="171450" indent="-171450">
              <a:buFontTx/>
              <a:buChar char="-"/>
              <a:defRPr/>
            </a:pPr>
            <a:endParaRPr lang="en-US" altLang="en-US" sz="1600" dirty="0" smtClean="0"/>
          </a:p>
          <a:p>
            <a:pPr marL="171450" indent="-171450">
              <a:buFontTx/>
              <a:buChar char="-"/>
              <a:defRPr/>
            </a:pPr>
            <a:r>
              <a:rPr lang="en-US" altLang="en-US" sz="1600" dirty="0" smtClean="0"/>
              <a:t>Lots written about teen-parent relationship – but not so much the unique relationship between young adults and their parents</a:t>
            </a:r>
          </a:p>
          <a:p>
            <a:pPr>
              <a:defRPr/>
            </a:pPr>
            <a:r>
              <a:rPr lang="en-US" altLang="en-US" sz="1600" dirty="0" smtClean="0"/>
              <a:t>- Young adults feeling cloistered and mildly or extremely annoyed with their parents, and the parents just trying to express concern and feeling bewildered at these apparent mood swings.</a:t>
            </a:r>
          </a:p>
          <a:p>
            <a:pPr marL="171450" indent="-171450">
              <a:buFontTx/>
              <a:buChar char="-"/>
              <a:defRPr/>
            </a:pPr>
            <a:endParaRPr lang="en-US" altLang="en-US" dirty="0" smtClean="0"/>
          </a:p>
          <a:p>
            <a:pPr marL="171450" indent="-171450">
              <a:buFontTx/>
              <a:buChar char="-"/>
              <a:defRPr/>
            </a:pPr>
            <a:endParaRPr lang="en-CA" altLang="en-US" dirty="0" smtClean="0"/>
          </a:p>
          <a:p>
            <a:pPr>
              <a:defRPr/>
            </a:pPr>
            <a:endParaRPr lang="en-CA" altLang="en-US" dirty="0" smtClean="0"/>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Tx/>
              <a:buChar char="-"/>
            </a:pPr>
            <a:r>
              <a:rPr lang="en-US" altLang="en-US" sz="1600" dirty="0" smtClean="0"/>
              <a:t>And the other side of the last slide is the sandwich generation – this cohort of AYAs not moving back-in, but dealing with the diagnosis, caring for their own young children and their aging parents who have their own health concerns. </a:t>
            </a:r>
          </a:p>
          <a:p>
            <a:pPr marL="285750" indent="-285750">
              <a:buFontTx/>
              <a:buChar char="-"/>
            </a:pPr>
            <a:endParaRPr lang="en-US" altLang="en-US" sz="1600" dirty="0" smtClean="0"/>
          </a:p>
          <a:p>
            <a:pPr marL="285750" indent="-285750">
              <a:buFontTx/>
              <a:buChar char="-"/>
            </a:pPr>
            <a:r>
              <a:rPr lang="en-US" altLang="en-US" sz="1600" dirty="0" smtClean="0"/>
              <a:t>Caring for kids – wanting to be present as a parent – also can’t fully focus on recovery and self-care because of parenting and household responsibilities</a:t>
            </a:r>
          </a:p>
          <a:p>
            <a:pPr marL="285750" indent="-285750">
              <a:buFontTx/>
              <a:buChar char="-"/>
            </a:pPr>
            <a:r>
              <a:rPr lang="en-US" altLang="en-US" sz="1600" dirty="0" smtClean="0"/>
              <a:t>Can’t </a:t>
            </a:r>
            <a:r>
              <a:rPr lang="en-US" altLang="en-US" sz="1600" dirty="0" smtClean="0"/>
              <a:t>just focus on being the patient, especially when you don’t have extra support and the kids can’t care for themselves</a:t>
            </a:r>
            <a:endParaRPr lang="en-CA" altLang="en-US" sz="1600" dirty="0" smtClean="0"/>
          </a:p>
        </p:txBody>
      </p:sp>
      <p:sp>
        <p:nvSpPr>
          <p:cNvPr id="399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6583363"/>
            <a:ext cx="15748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103188" y="6524625"/>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sp>
        <p:nvSpPr>
          <p:cNvPr id="6" name="Date Placeholder 3"/>
          <p:cNvSpPr txBox="1">
            <a:spLocks/>
          </p:cNvSpPr>
          <p:nvPr userDrawn="1"/>
        </p:nvSpPr>
        <p:spPr>
          <a:xfrm>
            <a:off x="457200" y="6583363"/>
            <a:ext cx="3886200" cy="244475"/>
          </a:xfrm>
          <a:prstGeom prst="rect">
            <a:avLst/>
          </a:prstGeom>
        </p:spPr>
        <p:txBody>
          <a:bodyPr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altLang="en-US" b="1" smtClean="0">
                <a:solidFill>
                  <a:srgbClr val="00335B"/>
                </a:solidFill>
              </a:rPr>
              <a:t> </a:t>
            </a: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0"/>
          </p:nvPr>
        </p:nvSpPr>
        <p:spPr>
          <a:xfrm>
            <a:off x="381000" y="6524625"/>
            <a:ext cx="5638800" cy="303213"/>
          </a:xfrm>
        </p:spPr>
        <p:txBody>
          <a:bodyPr/>
          <a:lstStyle>
            <a:lvl1pPr>
              <a:defRPr sz="1200" b="1">
                <a:solidFill>
                  <a:srgbClr val="00335B"/>
                </a:solidFill>
              </a:defRPr>
            </a:lvl1pPr>
          </a:lstStyle>
          <a:p>
            <a:pPr>
              <a:defRPr/>
            </a:pPr>
            <a:r>
              <a:rPr lang="en-US"/>
              <a:t>Community Cancer Care 2016 Educational Conference </a:t>
            </a:r>
          </a:p>
        </p:txBody>
      </p:sp>
      <p:sp>
        <p:nvSpPr>
          <p:cNvPr id="8" name="Slide Number Placeholder 5"/>
          <p:cNvSpPr>
            <a:spLocks noGrp="1"/>
          </p:cNvSpPr>
          <p:nvPr>
            <p:ph type="sldNum" sz="quarter" idx="11"/>
          </p:nvPr>
        </p:nvSpPr>
        <p:spPr>
          <a:xfrm>
            <a:off x="6705600" y="6629400"/>
            <a:ext cx="2209800" cy="228600"/>
          </a:xfrm>
        </p:spPr>
        <p:txBody>
          <a:bodyPr/>
          <a:lstStyle>
            <a:lvl1pPr>
              <a:defRPr/>
            </a:lvl1pPr>
          </a:lstStyle>
          <a:p>
            <a:pPr>
              <a:defRPr/>
            </a:pPr>
            <a:endParaRPr lang="en-US"/>
          </a:p>
        </p:txBody>
      </p:sp>
      <p:sp>
        <p:nvSpPr>
          <p:cNvPr id="9" name="Date Placeholder 3"/>
          <p:cNvSpPr>
            <a:spLocks noGrp="1"/>
          </p:cNvSpPr>
          <p:nvPr>
            <p:ph type="dt" sz="half" idx="12"/>
          </p:nvPr>
        </p:nvSpPr>
        <p:spPr>
          <a:xfrm>
            <a:off x="414338" y="6537325"/>
            <a:ext cx="3886200" cy="173038"/>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ltLang="en-US"/>
              <a:t> </a:t>
            </a:r>
            <a:endParaRPr lang="en-US" b="0" dirty="0">
              <a:solidFill>
                <a:schemeClr val="tx1">
                  <a:tint val="75000"/>
                </a:schemeClr>
              </a:solidFill>
            </a:endParaRPr>
          </a:p>
        </p:txBody>
      </p:sp>
    </p:spTree>
    <p:extLst>
      <p:ext uri="{BB962C8B-B14F-4D97-AF65-F5344CB8AC3E}">
        <p14:creationId xmlns:p14="http://schemas.microsoft.com/office/powerpoint/2010/main" val="335639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solidFill>
                  <a:schemeClr val="tx1">
                    <a:tint val="75000"/>
                  </a:schemeClr>
                </a:solidFill>
              </a:defRPr>
            </a:lvl1pPr>
          </a:lstStyle>
          <a:p>
            <a:pPr>
              <a:defRPr/>
            </a:pPr>
            <a:r>
              <a:rPr lang="en-US"/>
              <a:t> </a:t>
            </a:r>
          </a:p>
        </p:txBody>
      </p:sp>
      <p:sp>
        <p:nvSpPr>
          <p:cNvPr id="5" name="Footer Placeholder 4"/>
          <p:cNvSpPr>
            <a:spLocks noGrp="1"/>
          </p:cNvSpPr>
          <p:nvPr>
            <p:ph type="ftr" sz="quarter" idx="11"/>
          </p:nvPr>
        </p:nvSpPr>
        <p:spPr/>
        <p:txBody>
          <a:bodyPr/>
          <a:lstStyle>
            <a:lvl1pPr>
              <a:defRPr/>
            </a:lvl1pPr>
          </a:lstStyle>
          <a:p>
            <a:pPr>
              <a:defRPr/>
            </a:pPr>
            <a:r>
              <a:rPr lang="en-US"/>
              <a:t>Community Cancer Care 2016 Educational Conference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F7B9131-5326-4100-83B1-4A43CD46BCA0}" type="slidenum">
              <a:rPr lang="en-US"/>
              <a:pPr>
                <a:defRPr/>
              </a:pPr>
              <a:t>‹#›</a:t>
            </a:fld>
            <a:endParaRPr lang="en-US"/>
          </a:p>
        </p:txBody>
      </p:sp>
    </p:spTree>
    <p:extLst>
      <p:ext uri="{BB962C8B-B14F-4D97-AF65-F5344CB8AC3E}">
        <p14:creationId xmlns:p14="http://schemas.microsoft.com/office/powerpoint/2010/main" val="184605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solidFill>
                  <a:schemeClr val="tx1">
                    <a:tint val="75000"/>
                  </a:schemeClr>
                </a:solidFill>
              </a:defRPr>
            </a:lvl1pPr>
          </a:lstStyle>
          <a:p>
            <a:pPr>
              <a:defRPr/>
            </a:pPr>
            <a:r>
              <a:rPr lang="en-US"/>
              <a:t> </a:t>
            </a:r>
          </a:p>
        </p:txBody>
      </p:sp>
      <p:sp>
        <p:nvSpPr>
          <p:cNvPr id="5" name="Footer Placeholder 4"/>
          <p:cNvSpPr>
            <a:spLocks noGrp="1"/>
          </p:cNvSpPr>
          <p:nvPr>
            <p:ph type="ftr" sz="quarter" idx="11"/>
          </p:nvPr>
        </p:nvSpPr>
        <p:spPr/>
        <p:txBody>
          <a:bodyPr/>
          <a:lstStyle>
            <a:lvl1pPr algn="ctr">
              <a:defRPr/>
            </a:lvl1pPr>
          </a:lstStyle>
          <a:p>
            <a:pPr>
              <a:defRPr/>
            </a:pPr>
            <a:r>
              <a:rPr lang="en-US"/>
              <a:t>Community Cancer Care 2016 Educational Conference </a:t>
            </a:r>
          </a:p>
        </p:txBody>
      </p:sp>
      <p:sp>
        <p:nvSpPr>
          <p:cNvPr id="6" name="Slide Number Placeholder 5"/>
          <p:cNvSpPr>
            <a:spLocks noGrp="1"/>
          </p:cNvSpPr>
          <p:nvPr>
            <p:ph type="sldNum" sz="quarter" idx="12"/>
          </p:nvPr>
        </p:nvSpPr>
        <p:spPr/>
        <p:txBody>
          <a:bodyPr/>
          <a:lstStyle>
            <a:lvl1pPr>
              <a:defRPr/>
            </a:lvl1pPr>
          </a:lstStyle>
          <a:p>
            <a:pPr>
              <a:defRPr/>
            </a:pPr>
            <a:fld id="{F0727DF0-D059-4AA2-8BB6-204FDC8DD199}" type="slidenum">
              <a:rPr lang="en-US"/>
              <a:pPr>
                <a:defRPr/>
              </a:pPr>
              <a:t>‹#›</a:t>
            </a:fld>
            <a:endParaRPr lang="en-US"/>
          </a:p>
        </p:txBody>
      </p:sp>
    </p:spTree>
    <p:extLst>
      <p:ext uri="{BB962C8B-B14F-4D97-AF65-F5344CB8AC3E}">
        <p14:creationId xmlns:p14="http://schemas.microsoft.com/office/powerpoint/2010/main" val="193980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ltLang="en-US"/>
              <a:t> </a:t>
            </a:r>
            <a:endParaRPr lang="en-US" b="0" dirty="0">
              <a:solidFill>
                <a:schemeClr val="tx1">
                  <a:tint val="75000"/>
                </a:schemeClr>
              </a:solidFill>
            </a:endParaRPr>
          </a:p>
        </p:txBody>
      </p:sp>
      <p:sp>
        <p:nvSpPr>
          <p:cNvPr id="5" name="Footer Placeholder 4"/>
          <p:cNvSpPr>
            <a:spLocks noGrp="1"/>
          </p:cNvSpPr>
          <p:nvPr>
            <p:ph type="ftr" sz="quarter" idx="11"/>
          </p:nvPr>
        </p:nvSpPr>
        <p:spPr/>
        <p:txBody>
          <a:bodyPr/>
          <a:lstStyle>
            <a:lvl1pPr>
              <a:defRPr sz="1200" b="1">
                <a:solidFill>
                  <a:srgbClr val="00335B"/>
                </a:solidFill>
              </a:defRPr>
            </a:lvl1pPr>
          </a:lstStyle>
          <a:p>
            <a:pPr>
              <a:defRPr/>
            </a:pPr>
            <a:r>
              <a:rPr lang="en-US"/>
              <a:t>Community Cancer Care 2016 Educational Conference </a:t>
            </a:r>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7753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0">
                <a:solidFill>
                  <a:schemeClr val="tx1">
                    <a:tint val="75000"/>
                  </a:schemeClr>
                </a:solidFill>
              </a:defRPr>
            </a:lvl1pPr>
          </a:lstStyle>
          <a:p>
            <a:pPr>
              <a:defRPr/>
            </a:pPr>
            <a:r>
              <a:rPr lang="en-US"/>
              <a:t> </a:t>
            </a:r>
          </a:p>
        </p:txBody>
      </p:sp>
      <p:sp>
        <p:nvSpPr>
          <p:cNvPr id="5" name="Footer Placeholder 4"/>
          <p:cNvSpPr>
            <a:spLocks noGrp="1"/>
          </p:cNvSpPr>
          <p:nvPr>
            <p:ph type="ftr" sz="quarter" idx="11"/>
          </p:nvPr>
        </p:nvSpPr>
        <p:spPr/>
        <p:txBody>
          <a:bodyPr/>
          <a:lstStyle>
            <a:lvl1pPr>
              <a:defRPr sz="1100" b="1">
                <a:solidFill>
                  <a:srgbClr val="00335B"/>
                </a:solidFill>
              </a:defRPr>
            </a:lvl1pPr>
          </a:lstStyle>
          <a:p>
            <a:pPr>
              <a:defRPr/>
            </a:pPr>
            <a:r>
              <a:rPr lang="en-US"/>
              <a:t>Community Cancer Care 2016 Educational Conference </a:t>
            </a:r>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5347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b="0">
                <a:solidFill>
                  <a:schemeClr val="tx1">
                    <a:tint val="75000"/>
                  </a:schemeClr>
                </a:solidFill>
              </a:defRPr>
            </a:lvl1pPr>
          </a:lstStyle>
          <a:p>
            <a:pPr>
              <a:defRPr/>
            </a:pPr>
            <a:r>
              <a:rPr lang="en-US"/>
              <a:t> </a:t>
            </a:r>
          </a:p>
        </p:txBody>
      </p:sp>
      <p:sp>
        <p:nvSpPr>
          <p:cNvPr id="6" name="Footer Placeholder 4"/>
          <p:cNvSpPr>
            <a:spLocks noGrp="1"/>
          </p:cNvSpPr>
          <p:nvPr>
            <p:ph type="ftr" sz="quarter" idx="11"/>
          </p:nvPr>
        </p:nvSpPr>
        <p:spPr/>
        <p:txBody>
          <a:bodyPr/>
          <a:lstStyle>
            <a:lvl1pPr>
              <a:defRPr/>
            </a:lvl1pPr>
          </a:lstStyle>
          <a:p>
            <a:pPr>
              <a:defRPr/>
            </a:pPr>
            <a:r>
              <a:rPr lang="en-US"/>
              <a:t>Community Cancer Care 2016 Educational Conference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FB18CF-0E45-4888-A942-5E41A66A73B8}" type="slidenum">
              <a:rPr lang="en-US"/>
              <a:pPr>
                <a:defRPr/>
              </a:pPr>
              <a:t>‹#›</a:t>
            </a:fld>
            <a:endParaRPr lang="en-US"/>
          </a:p>
        </p:txBody>
      </p:sp>
    </p:spTree>
    <p:extLst>
      <p:ext uri="{BB962C8B-B14F-4D97-AF65-F5344CB8AC3E}">
        <p14:creationId xmlns:p14="http://schemas.microsoft.com/office/powerpoint/2010/main" val="6098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b="0">
                <a:solidFill>
                  <a:schemeClr val="tx1">
                    <a:tint val="75000"/>
                  </a:schemeClr>
                </a:solidFill>
              </a:defRPr>
            </a:lvl1pPr>
          </a:lstStyle>
          <a:p>
            <a:pPr>
              <a:defRPr/>
            </a:pPr>
            <a:r>
              <a:rPr lang="en-US"/>
              <a:t> </a:t>
            </a:r>
          </a:p>
        </p:txBody>
      </p:sp>
      <p:sp>
        <p:nvSpPr>
          <p:cNvPr id="8" name="Footer Placeholder 4"/>
          <p:cNvSpPr>
            <a:spLocks noGrp="1"/>
          </p:cNvSpPr>
          <p:nvPr>
            <p:ph type="ftr" sz="quarter" idx="11"/>
          </p:nvPr>
        </p:nvSpPr>
        <p:spPr/>
        <p:txBody>
          <a:bodyPr/>
          <a:lstStyle>
            <a:lvl1pPr algn="ctr">
              <a:defRPr/>
            </a:lvl1pPr>
          </a:lstStyle>
          <a:p>
            <a:pPr>
              <a:defRPr/>
            </a:pPr>
            <a:r>
              <a:rPr lang="en-US"/>
              <a:t>Community Cancer Care 2016 Educational Conference </a:t>
            </a:r>
          </a:p>
        </p:txBody>
      </p:sp>
      <p:sp>
        <p:nvSpPr>
          <p:cNvPr id="9" name="Slide Number Placeholder 5"/>
          <p:cNvSpPr>
            <a:spLocks noGrp="1"/>
          </p:cNvSpPr>
          <p:nvPr>
            <p:ph type="sldNum" sz="quarter" idx="12"/>
          </p:nvPr>
        </p:nvSpPr>
        <p:spPr/>
        <p:txBody>
          <a:bodyPr/>
          <a:lstStyle>
            <a:lvl1pPr>
              <a:defRPr/>
            </a:lvl1pPr>
          </a:lstStyle>
          <a:p>
            <a:pPr>
              <a:defRPr/>
            </a:pPr>
            <a:fld id="{D4760593-1026-4146-AA9E-C5C36183498B}" type="slidenum">
              <a:rPr lang="en-US"/>
              <a:pPr>
                <a:defRPr/>
              </a:pPr>
              <a:t>‹#›</a:t>
            </a:fld>
            <a:endParaRPr lang="en-US"/>
          </a:p>
        </p:txBody>
      </p:sp>
    </p:spTree>
    <p:extLst>
      <p:ext uri="{BB962C8B-B14F-4D97-AF65-F5344CB8AC3E}">
        <p14:creationId xmlns:p14="http://schemas.microsoft.com/office/powerpoint/2010/main" val="71605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b="0">
                <a:solidFill>
                  <a:schemeClr val="tx1">
                    <a:tint val="75000"/>
                  </a:schemeClr>
                </a:solidFill>
              </a:defRPr>
            </a:lvl1pPr>
          </a:lstStyle>
          <a:p>
            <a:pPr>
              <a:defRPr/>
            </a:pPr>
            <a:r>
              <a:rPr lang="en-US"/>
              <a:t> </a:t>
            </a:r>
          </a:p>
        </p:txBody>
      </p:sp>
      <p:sp>
        <p:nvSpPr>
          <p:cNvPr id="4" name="Footer Placeholder 4"/>
          <p:cNvSpPr>
            <a:spLocks noGrp="1"/>
          </p:cNvSpPr>
          <p:nvPr>
            <p:ph type="ftr" sz="quarter" idx="11"/>
          </p:nvPr>
        </p:nvSpPr>
        <p:spPr>
          <a:xfrm>
            <a:off x="381000" y="6477000"/>
            <a:ext cx="5638800" cy="381000"/>
          </a:xfrm>
        </p:spPr>
        <p:txBody>
          <a:bodyPr/>
          <a:lstStyle>
            <a:lvl1pPr>
              <a:defRPr/>
            </a:lvl1pPr>
          </a:lstStyle>
          <a:p>
            <a:pPr>
              <a:defRPr/>
            </a:pPr>
            <a:r>
              <a:rPr lang="en-US"/>
              <a:t>Community Cancer Care 2016 Educational Conference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47CDB5C-F30C-4D45-8A25-023B09A0D00E}" type="slidenum">
              <a:rPr lang="en-US"/>
              <a:pPr>
                <a:defRPr/>
              </a:pPr>
              <a:t>‹#›</a:t>
            </a:fld>
            <a:endParaRPr lang="en-US"/>
          </a:p>
        </p:txBody>
      </p:sp>
    </p:spTree>
    <p:extLst>
      <p:ext uri="{BB962C8B-B14F-4D97-AF65-F5344CB8AC3E}">
        <p14:creationId xmlns:p14="http://schemas.microsoft.com/office/powerpoint/2010/main" val="142255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0">
                <a:solidFill>
                  <a:schemeClr val="tx1">
                    <a:tint val="75000"/>
                  </a:schemeClr>
                </a:solidFill>
              </a:defRPr>
            </a:lvl1pPr>
          </a:lstStyle>
          <a:p>
            <a:pPr>
              <a:defRPr/>
            </a:pPr>
            <a:r>
              <a:rPr lang="en-US"/>
              <a:t> </a:t>
            </a:r>
          </a:p>
        </p:txBody>
      </p:sp>
      <p:sp>
        <p:nvSpPr>
          <p:cNvPr id="3" name="Footer Placeholder 4"/>
          <p:cNvSpPr>
            <a:spLocks noGrp="1"/>
          </p:cNvSpPr>
          <p:nvPr>
            <p:ph type="ftr" sz="quarter" idx="11"/>
          </p:nvPr>
        </p:nvSpPr>
        <p:spPr/>
        <p:txBody>
          <a:bodyPr/>
          <a:lstStyle>
            <a:lvl1pPr>
              <a:defRPr/>
            </a:lvl1pPr>
          </a:lstStyle>
          <a:p>
            <a:pPr>
              <a:defRPr/>
            </a:pPr>
            <a:r>
              <a:rPr lang="en-US"/>
              <a:t>Community Cancer Care 2016 Educational Conference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7510372-D8E8-4B51-B5F4-6BEE6479A66E}" type="slidenum">
              <a:rPr lang="en-US"/>
              <a:pPr>
                <a:defRPr/>
              </a:pPr>
              <a:t>‹#›</a:t>
            </a:fld>
            <a:endParaRPr lang="en-US"/>
          </a:p>
        </p:txBody>
      </p:sp>
    </p:spTree>
    <p:extLst>
      <p:ext uri="{BB962C8B-B14F-4D97-AF65-F5344CB8AC3E}">
        <p14:creationId xmlns:p14="http://schemas.microsoft.com/office/powerpoint/2010/main" val="390967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0">
                <a:solidFill>
                  <a:schemeClr val="tx1">
                    <a:tint val="75000"/>
                  </a:schemeClr>
                </a:solidFill>
              </a:defRPr>
            </a:lvl1pPr>
          </a:lstStyle>
          <a:p>
            <a:pPr>
              <a:defRPr/>
            </a:pPr>
            <a:r>
              <a:rPr lang="en-US"/>
              <a:t> </a:t>
            </a:r>
          </a:p>
        </p:txBody>
      </p:sp>
      <p:sp>
        <p:nvSpPr>
          <p:cNvPr id="6" name="Footer Placeholder 4"/>
          <p:cNvSpPr>
            <a:spLocks noGrp="1"/>
          </p:cNvSpPr>
          <p:nvPr>
            <p:ph type="ftr" sz="quarter" idx="11"/>
          </p:nvPr>
        </p:nvSpPr>
        <p:spPr/>
        <p:txBody>
          <a:bodyPr/>
          <a:lstStyle>
            <a:lvl1pPr algn="ctr">
              <a:defRPr/>
            </a:lvl1pPr>
          </a:lstStyle>
          <a:p>
            <a:pPr>
              <a:defRPr/>
            </a:pPr>
            <a:r>
              <a:rPr lang="en-US"/>
              <a:t>Community Cancer Care 2016 Educational Conference </a:t>
            </a:r>
          </a:p>
        </p:txBody>
      </p:sp>
      <p:sp>
        <p:nvSpPr>
          <p:cNvPr id="7" name="Slide Number Placeholder 5"/>
          <p:cNvSpPr>
            <a:spLocks noGrp="1"/>
          </p:cNvSpPr>
          <p:nvPr>
            <p:ph type="sldNum" sz="quarter" idx="12"/>
          </p:nvPr>
        </p:nvSpPr>
        <p:spPr/>
        <p:txBody>
          <a:bodyPr/>
          <a:lstStyle>
            <a:lvl1pPr>
              <a:defRPr/>
            </a:lvl1pPr>
          </a:lstStyle>
          <a:p>
            <a:pPr>
              <a:defRPr/>
            </a:pPr>
            <a:fld id="{166E68F0-5C76-4A88-AB05-A2B9F8AB19B6}" type="slidenum">
              <a:rPr lang="en-US"/>
              <a:pPr>
                <a:defRPr/>
              </a:pPr>
              <a:t>‹#›</a:t>
            </a:fld>
            <a:endParaRPr lang="en-US"/>
          </a:p>
        </p:txBody>
      </p:sp>
    </p:spTree>
    <p:extLst>
      <p:ext uri="{BB962C8B-B14F-4D97-AF65-F5344CB8AC3E}">
        <p14:creationId xmlns:p14="http://schemas.microsoft.com/office/powerpoint/2010/main" val="257593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0">
                <a:solidFill>
                  <a:schemeClr val="tx1">
                    <a:tint val="75000"/>
                  </a:schemeClr>
                </a:solidFill>
              </a:defRPr>
            </a:lvl1pPr>
          </a:lstStyle>
          <a:p>
            <a:pPr>
              <a:defRPr/>
            </a:pPr>
            <a:r>
              <a:rPr lang="en-US"/>
              <a:t> </a:t>
            </a:r>
          </a:p>
        </p:txBody>
      </p:sp>
      <p:sp>
        <p:nvSpPr>
          <p:cNvPr id="6" name="Footer Placeholder 4"/>
          <p:cNvSpPr>
            <a:spLocks noGrp="1"/>
          </p:cNvSpPr>
          <p:nvPr>
            <p:ph type="ftr" sz="quarter" idx="11"/>
          </p:nvPr>
        </p:nvSpPr>
        <p:spPr/>
        <p:txBody>
          <a:bodyPr/>
          <a:lstStyle>
            <a:lvl1pPr algn="ctr">
              <a:defRPr/>
            </a:lvl1pPr>
          </a:lstStyle>
          <a:p>
            <a:pPr>
              <a:defRPr/>
            </a:pPr>
            <a:r>
              <a:rPr lang="en-US"/>
              <a:t>Community Cancer Care 2016 Educational Conference </a:t>
            </a:r>
          </a:p>
        </p:txBody>
      </p:sp>
      <p:sp>
        <p:nvSpPr>
          <p:cNvPr id="7" name="Slide Number Placeholder 5"/>
          <p:cNvSpPr>
            <a:spLocks noGrp="1"/>
          </p:cNvSpPr>
          <p:nvPr>
            <p:ph type="sldNum" sz="quarter" idx="12"/>
          </p:nvPr>
        </p:nvSpPr>
        <p:spPr/>
        <p:txBody>
          <a:bodyPr/>
          <a:lstStyle>
            <a:lvl1pPr>
              <a:defRPr/>
            </a:lvl1pPr>
          </a:lstStyle>
          <a:p>
            <a:pPr>
              <a:defRPr/>
            </a:pPr>
            <a:fld id="{6FC7CB71-E896-48E8-A523-1E9AB9CD53F0}" type="slidenum">
              <a:rPr lang="en-US"/>
              <a:pPr>
                <a:defRPr/>
              </a:pPr>
              <a:t>‹#›</a:t>
            </a:fld>
            <a:endParaRPr lang="en-US"/>
          </a:p>
        </p:txBody>
      </p:sp>
    </p:spTree>
    <p:extLst>
      <p:ext uri="{BB962C8B-B14F-4D97-AF65-F5344CB8AC3E}">
        <p14:creationId xmlns:p14="http://schemas.microsoft.com/office/powerpoint/2010/main" val="128442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04800" y="6629400"/>
            <a:ext cx="3886200" cy="21748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b="1">
                <a:solidFill>
                  <a:srgbClr val="00335B"/>
                </a:solidFill>
                <a:latin typeface="+mn-lt"/>
                <a:cs typeface="+mn-cs"/>
              </a:defRPr>
            </a:lvl1pPr>
          </a:lstStyle>
          <a:p>
            <a:pPr>
              <a:defRPr/>
            </a:pPr>
            <a:r>
              <a:rPr lang="en-US" altLang="en-US"/>
              <a:t> </a:t>
            </a:r>
            <a:endParaRPr lang="en-US" b="0" dirty="0">
              <a:solidFill>
                <a:schemeClr val="tx1">
                  <a:tint val="75000"/>
                </a:schemeClr>
              </a:solidFill>
            </a:endParaRPr>
          </a:p>
        </p:txBody>
      </p:sp>
      <p:sp>
        <p:nvSpPr>
          <p:cNvPr id="5" name="Footer Placeholder 4"/>
          <p:cNvSpPr>
            <a:spLocks noGrp="1"/>
          </p:cNvSpPr>
          <p:nvPr>
            <p:ph type="ftr" sz="quarter" idx="3"/>
          </p:nvPr>
        </p:nvSpPr>
        <p:spPr>
          <a:xfrm>
            <a:off x="381000" y="6524625"/>
            <a:ext cx="5638800" cy="257175"/>
          </a:xfrm>
          <a:prstGeom prst="rect">
            <a:avLst/>
          </a:prstGeom>
        </p:spPr>
        <p:txBody>
          <a:bodyPr vert="horz" lIns="91440" tIns="45720" rIns="91440" bIns="45720" rtlCol="0" anchor="ctr"/>
          <a:lstStyle>
            <a:lvl1pPr algn="l" fontAlgn="auto">
              <a:spcBef>
                <a:spcPts val="0"/>
              </a:spcBef>
              <a:spcAft>
                <a:spcPts val="0"/>
              </a:spcAft>
              <a:defRPr sz="1200" b="1">
                <a:solidFill>
                  <a:srgbClr val="00335B"/>
                </a:solidFill>
                <a:latin typeface="+mn-lt"/>
                <a:cs typeface="+mn-cs"/>
              </a:defRPr>
            </a:lvl1pPr>
          </a:lstStyle>
          <a:p>
            <a:pPr>
              <a:defRPr/>
            </a:pPr>
            <a:r>
              <a:rPr lang="en-US"/>
              <a:t>Community Cancer Care 2016 Educational Conference </a:t>
            </a:r>
          </a:p>
        </p:txBody>
      </p:sp>
      <p:sp>
        <p:nvSpPr>
          <p:cNvPr id="6" name="Slide Number Placeholder 5"/>
          <p:cNvSpPr>
            <a:spLocks noGrp="1"/>
          </p:cNvSpPr>
          <p:nvPr>
            <p:ph type="sldNum" sz="quarter" idx="4"/>
          </p:nvPr>
        </p:nvSpPr>
        <p:spPr>
          <a:xfrm>
            <a:off x="6553200" y="64579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C792627-554B-4EE1-A4F2-3859E841E5DE}" type="slidenum">
              <a:rPr lang="en-US"/>
              <a:pPr>
                <a:defRPr/>
              </a:pPr>
              <a:t>‹#›</a:t>
            </a:fld>
            <a:endParaRPr lang="en-US"/>
          </a:p>
        </p:txBody>
      </p:sp>
      <p:cxnSp>
        <p:nvCxnSpPr>
          <p:cNvPr id="7" name="Straight Connector 6"/>
          <p:cNvCxnSpPr/>
          <p:nvPr userDrawn="1"/>
        </p:nvCxnSpPr>
        <p:spPr>
          <a:xfrm>
            <a:off x="103188" y="6524625"/>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1032" name="Picture 4"/>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2800" y="6591300"/>
            <a:ext cx="1574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28600" y="1828800"/>
            <a:ext cx="8763000" cy="1470025"/>
          </a:xfrm>
        </p:spPr>
        <p:txBody>
          <a:bodyPr/>
          <a:lstStyle/>
          <a:p>
            <a:pPr eaLnBrk="1" hangingPunct="1"/>
            <a:r>
              <a:rPr lang="en-US" altLang="en-US" b="1" smtClean="0"/>
              <a:t>Cancer is Different for Adolescents and Young Adults </a:t>
            </a:r>
            <a:r>
              <a:rPr lang="en-CA" altLang="en-US" smtClean="0"/>
              <a:t/>
            </a:r>
            <a:br>
              <a:rPr lang="en-CA" altLang="en-US" smtClean="0"/>
            </a:br>
            <a:endParaRPr lang="en-US" altLang="en-US" smtClean="0"/>
          </a:p>
        </p:txBody>
      </p:sp>
      <p:sp>
        <p:nvSpPr>
          <p:cNvPr id="3" name="Subtitle 2"/>
          <p:cNvSpPr>
            <a:spLocks noGrp="1"/>
          </p:cNvSpPr>
          <p:nvPr>
            <p:ph type="subTitle" idx="1"/>
          </p:nvPr>
        </p:nvSpPr>
        <p:spPr>
          <a:xfrm>
            <a:off x="1371600" y="2971800"/>
            <a:ext cx="6400800" cy="2667000"/>
          </a:xfrm>
        </p:spPr>
        <p:txBody>
          <a:bodyPr rtlCol="0">
            <a:normAutofit/>
          </a:bodyPr>
          <a:lstStyle/>
          <a:p>
            <a:pPr eaLnBrk="1" fontAlgn="auto" hangingPunct="1">
              <a:spcAft>
                <a:spcPts val="0"/>
              </a:spcAft>
              <a:buFont typeface="Arial" panose="020B0604020202020204" pitchFamily="34" charset="0"/>
              <a:buNone/>
              <a:defRPr/>
            </a:pPr>
            <a:r>
              <a:rPr lang="en-US" sz="2400" dirty="0" smtClean="0"/>
              <a:t>Ian Scott, MSW, RSW, Psychosocial Oncology</a:t>
            </a:r>
          </a:p>
          <a:p>
            <a:pPr eaLnBrk="1" fontAlgn="auto" hangingPunct="1">
              <a:spcAft>
                <a:spcPts val="0"/>
              </a:spcAft>
              <a:buFont typeface="Arial" panose="020B0604020202020204" pitchFamily="34" charset="0"/>
              <a:buNone/>
              <a:defRPr/>
            </a:pPr>
            <a:r>
              <a:rPr lang="en-US" sz="2400" dirty="0" smtClean="0"/>
              <a:t>Dr. Anne Katz, Sexuality Counsellor, CCMB</a:t>
            </a:r>
          </a:p>
          <a:p>
            <a:pPr eaLnBrk="1" fontAlgn="auto" hangingPunct="1">
              <a:spcAft>
                <a:spcPts val="0"/>
              </a:spcAft>
              <a:buFont typeface="Arial" panose="020B0604020202020204" pitchFamily="34" charset="0"/>
              <a:buNone/>
              <a:defRPr/>
            </a:pPr>
            <a:r>
              <a:rPr lang="en-US" sz="2400" dirty="0" smtClean="0"/>
              <a:t>Chris </a:t>
            </a:r>
            <a:r>
              <a:rPr lang="en-US" sz="2400" dirty="0" err="1" smtClean="0"/>
              <a:t>Yachison</a:t>
            </a:r>
            <a:r>
              <a:rPr lang="en-US" sz="2400" dirty="0" smtClean="0"/>
              <a:t>, AYA Patient</a:t>
            </a:r>
          </a:p>
          <a:p>
            <a:pPr eaLnBrk="1" fontAlgn="auto" hangingPunct="1">
              <a:spcAft>
                <a:spcPts val="0"/>
              </a:spcAft>
              <a:buFont typeface="Arial" panose="020B0604020202020204" pitchFamily="34" charset="0"/>
              <a:buNone/>
              <a:defRPr/>
            </a:pPr>
            <a:r>
              <a:rPr lang="en-US" sz="2400" dirty="0" smtClean="0"/>
              <a:t>Dr. Brent Schacter, Hematology, CCMB</a:t>
            </a:r>
          </a:p>
          <a:p>
            <a:pPr eaLnBrk="1" fontAlgn="auto" hangingPunct="1">
              <a:spcAft>
                <a:spcPts val="0"/>
              </a:spcAft>
              <a:buFont typeface="Arial" panose="020B0604020202020204" pitchFamily="34" charset="0"/>
              <a:buNone/>
              <a:defRPr/>
            </a:pPr>
            <a:r>
              <a:rPr lang="en-US" sz="2400" dirty="0" smtClean="0"/>
              <a:t>Dr. Geoff Cuvelier, Pediatric Oncology, CCMB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4000" smtClean="0"/>
              <a:t/>
            </a:r>
            <a:br>
              <a:rPr lang="en-US" altLang="en-US" sz="4000" smtClean="0"/>
            </a:br>
            <a:r>
              <a:rPr lang="en-US" altLang="en-US" sz="4000" smtClean="0"/>
              <a:t>AYAs struggle with transitions to work and school</a:t>
            </a:r>
            <a:r>
              <a:rPr lang="en-CA" altLang="en-US" smtClean="0"/>
              <a:t/>
            </a:r>
            <a:br>
              <a:rPr lang="en-CA" altLang="en-US" smtClean="0"/>
            </a:br>
            <a:endParaRPr lang="en-CA" altLang="en-US" smtClean="0"/>
          </a:p>
        </p:txBody>
      </p:sp>
      <p:sp>
        <p:nvSpPr>
          <p:cNvPr id="22531" name="Content Placeholder 2"/>
          <p:cNvSpPr>
            <a:spLocks noGrp="1"/>
          </p:cNvSpPr>
          <p:nvPr>
            <p:ph idx="1"/>
          </p:nvPr>
        </p:nvSpPr>
        <p:spPr/>
        <p:txBody>
          <a:bodyPr/>
          <a:lstStyle/>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r>
              <a:rPr lang="en-CA" altLang="en-US" sz="1200" smtClean="0"/>
              <a:t>Source: http://www.cancer.net/blog/2016-06/when-you-cant-go-back-work-after-treatment-ends</a:t>
            </a:r>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371600"/>
            <a:ext cx="4800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AYAs are more likely to experience financial stress, be unemployed and earn less than the general population (CPAC, 2017)</a:t>
            </a:r>
            <a:r>
              <a:rPr lang="en-CA" altLang="en-US" smtClean="0"/>
              <a:t/>
            </a:r>
            <a:br>
              <a:rPr lang="en-CA" altLang="en-US" smtClean="0"/>
            </a:br>
            <a:r>
              <a:rPr lang="en-CA" altLang="en-US" smtClean="0"/>
              <a:t/>
            </a:r>
            <a:br>
              <a:rPr lang="en-CA" altLang="en-US" smtClean="0"/>
            </a:br>
            <a:endParaRPr lang="en-CA" altLang="en-US" smtClean="0"/>
          </a:p>
        </p:txBody>
      </p:sp>
      <p:sp>
        <p:nvSpPr>
          <p:cNvPr id="23555" name="Content Placeholder 2"/>
          <p:cNvSpPr>
            <a:spLocks noGrp="1"/>
          </p:cNvSpPr>
          <p:nvPr>
            <p:ph idx="1"/>
          </p:nvPr>
        </p:nvSpPr>
        <p:spPr/>
        <p:txBody>
          <a:bodyPr/>
          <a:lstStyle/>
          <a:p>
            <a:endParaRPr lang="en-CA" altLang="en-US" smtClean="0"/>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9413"/>
            <a:ext cx="9067800"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
            </a:r>
            <a:br>
              <a:rPr lang="en-US" altLang="en-US" smtClean="0"/>
            </a:br>
            <a:r>
              <a:rPr lang="en-US" altLang="en-US" sz="4000" smtClean="0"/>
              <a:t>Changes in appearance can affect self-esteem and body image</a:t>
            </a:r>
            <a:r>
              <a:rPr lang="en-CA" altLang="en-US" smtClean="0"/>
              <a:t/>
            </a:r>
            <a:br>
              <a:rPr lang="en-CA" altLang="en-US" smtClean="0"/>
            </a:br>
            <a:endParaRPr lang="en-CA" altLang="en-US" smtClean="0"/>
          </a:p>
        </p:txBody>
      </p:sp>
      <p:sp>
        <p:nvSpPr>
          <p:cNvPr id="24579" name="Content Placeholder 2"/>
          <p:cNvSpPr>
            <a:spLocks noGrp="1"/>
          </p:cNvSpPr>
          <p:nvPr>
            <p:ph idx="1"/>
          </p:nvPr>
        </p:nvSpPr>
        <p:spPr/>
        <p:txBody>
          <a:bodyPr/>
          <a:lstStyle/>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r>
              <a:rPr lang="en-US" altLang="en-US" sz="1200" smtClean="0"/>
              <a:t>Source: CPAC, 2017</a:t>
            </a:r>
            <a:endParaRPr lang="en-CA" altLang="en-US" sz="1200" smtClean="0"/>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524000"/>
            <a:ext cx="78676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4000" smtClean="0"/>
              <a:t/>
            </a:r>
            <a:br>
              <a:rPr lang="en-US" altLang="en-US" sz="4000" smtClean="0"/>
            </a:br>
            <a:r>
              <a:rPr lang="en-US" altLang="en-US" sz="4000" smtClean="0"/>
              <a:t>Spiritual care should not be neglected in the AYA population</a:t>
            </a:r>
            <a:r>
              <a:rPr lang="en-US" altLang="en-US" smtClean="0"/>
              <a:t/>
            </a:r>
            <a:br>
              <a:rPr lang="en-US" altLang="en-US" smtClean="0"/>
            </a:br>
            <a:endParaRPr lang="en-CA" altLang="en-US" smtClean="0"/>
          </a:p>
        </p:txBody>
      </p:sp>
      <p:sp>
        <p:nvSpPr>
          <p:cNvPr id="25603" name="Content Placeholder 2"/>
          <p:cNvSpPr>
            <a:spLocks noGrp="1"/>
          </p:cNvSpPr>
          <p:nvPr>
            <p:ph idx="1"/>
          </p:nvPr>
        </p:nvSpPr>
        <p:spPr/>
        <p:txBody>
          <a:bodyPr/>
          <a:lstStyle/>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endParaRPr lang="en-US" altLang="en-US" sz="1200" smtClean="0"/>
          </a:p>
          <a:p>
            <a:pPr marL="0" indent="0" algn="r">
              <a:buFont typeface="Arial" charset="0"/>
              <a:buNone/>
            </a:pPr>
            <a:r>
              <a:rPr lang="en-US" altLang="en-US" sz="1200" smtClean="0"/>
              <a:t>Source: https://huntsmancancer.org/circle-of-hope/2015/spiritual-care-services.php</a:t>
            </a:r>
            <a:endParaRPr lang="en-CA" altLang="en-US" sz="1200" smtClean="0"/>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447800"/>
            <a:ext cx="632460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4000" smtClean="0"/>
              <a:t/>
            </a:r>
            <a:br>
              <a:rPr lang="en-US" altLang="en-US" sz="4000" smtClean="0"/>
            </a:br>
            <a:r>
              <a:rPr lang="en-US" altLang="en-US" sz="4000" smtClean="0"/>
              <a:t/>
            </a:r>
            <a:br>
              <a:rPr lang="en-US" altLang="en-US" sz="4000" smtClean="0"/>
            </a:br>
            <a:r>
              <a:rPr lang="en-US" altLang="en-US" sz="4000" smtClean="0"/>
              <a:t/>
            </a:r>
            <a:br>
              <a:rPr lang="en-US" altLang="en-US" sz="4000" smtClean="0"/>
            </a:br>
            <a:r>
              <a:rPr lang="en-US" altLang="en-US" sz="4000" smtClean="0"/>
              <a:t>Facilitating successful transitions in care (to survivorship, from pediatric to adult care, to palliative care) is an ongoing area of need   </a:t>
            </a:r>
            <a:br>
              <a:rPr lang="en-US" altLang="en-US" sz="4000" smtClean="0"/>
            </a:br>
            <a:endParaRPr lang="en-CA" altLang="en-US" sz="4000" smtClean="0"/>
          </a:p>
        </p:txBody>
      </p:sp>
      <p:sp>
        <p:nvSpPr>
          <p:cNvPr id="24579" name="Content Placeholder 2"/>
          <p:cNvSpPr>
            <a:spLocks noGrp="1"/>
          </p:cNvSpPr>
          <p:nvPr>
            <p:ph idx="1"/>
          </p:nvPr>
        </p:nvSpPr>
        <p:spPr>
          <a:xfrm>
            <a:off x="533400" y="1219200"/>
            <a:ext cx="8229600" cy="4525963"/>
          </a:xfrm>
        </p:spPr>
        <p:txBody>
          <a:bodyPr/>
          <a:lstStyle/>
          <a:p>
            <a:pPr>
              <a:defRPr/>
            </a:pPr>
            <a:endParaRPr lang="en-US" altLang="en-US" b="1" dirty="0" smtClean="0"/>
          </a:p>
          <a:p>
            <a:pPr>
              <a:defRPr/>
            </a:pPr>
            <a:endParaRPr lang="en-US" altLang="en-US" b="1" dirty="0"/>
          </a:p>
          <a:p>
            <a:pPr>
              <a:defRPr/>
            </a:pPr>
            <a:endParaRPr lang="en-US" altLang="en-US" b="1" dirty="0" smtClean="0"/>
          </a:p>
          <a:p>
            <a:pPr>
              <a:defRPr/>
            </a:pPr>
            <a:endParaRPr lang="en-US" altLang="en-US" b="1" dirty="0" smtClean="0"/>
          </a:p>
          <a:p>
            <a:pPr>
              <a:defRPr/>
            </a:pPr>
            <a:endParaRPr lang="en-US" altLang="en-US" b="1" dirty="0"/>
          </a:p>
          <a:p>
            <a:pPr marL="0" indent="0">
              <a:buFont typeface="Arial" charset="0"/>
              <a:buNone/>
              <a:defRPr/>
            </a:pPr>
            <a:endParaRPr lang="en-US" altLang="en-US" b="1" dirty="0"/>
          </a:p>
          <a:p>
            <a:pPr>
              <a:defRPr/>
            </a:pPr>
            <a:endParaRPr lang="en-US" altLang="en-US" b="1" dirty="0" smtClean="0"/>
          </a:p>
          <a:p>
            <a:pPr marL="0" indent="0">
              <a:buFont typeface="Arial" charset="0"/>
              <a:buNone/>
              <a:defRPr/>
            </a:pPr>
            <a:endParaRPr lang="en-US" altLang="en-US" b="1" dirty="0"/>
          </a:p>
          <a:p>
            <a:pPr marL="0" indent="0" algn="r">
              <a:buFont typeface="Arial" charset="0"/>
              <a:buNone/>
              <a:defRPr/>
            </a:pPr>
            <a:endParaRPr lang="en-US" altLang="en-US" sz="1200" dirty="0" smtClean="0"/>
          </a:p>
          <a:p>
            <a:pPr marL="0" indent="0" algn="r">
              <a:buFont typeface="Arial" charset="0"/>
              <a:buNone/>
              <a:defRPr/>
            </a:pPr>
            <a:endParaRPr lang="en-US" altLang="en-US" sz="1200" dirty="0"/>
          </a:p>
          <a:p>
            <a:pPr marL="0" indent="0" algn="r">
              <a:buFont typeface="Arial" charset="0"/>
              <a:buNone/>
              <a:defRPr/>
            </a:pPr>
            <a:r>
              <a:rPr lang="en-US" altLang="en-US" sz="1200" dirty="0" smtClean="0"/>
              <a:t>Source</a:t>
            </a:r>
            <a:r>
              <a:rPr lang="en-US" altLang="en-US" sz="1200" dirty="0"/>
              <a:t>: http://osullivanfield.com/10-transitions-every-leader-needs-to-master/</a:t>
            </a:r>
            <a:endParaRPr lang="en-CA" altLang="en-US" sz="1200" dirty="0" smtClean="0"/>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6225"/>
            <a:ext cx="8126413" cy="309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CA" altLang="en-US" smtClean="0"/>
          </a:p>
        </p:txBody>
      </p:sp>
      <p:sp>
        <p:nvSpPr>
          <p:cNvPr id="27651" name="Content Placeholder 2"/>
          <p:cNvSpPr>
            <a:spLocks noGrp="1"/>
          </p:cNvSpPr>
          <p:nvPr>
            <p:ph idx="1"/>
          </p:nvPr>
        </p:nvSpPr>
        <p:spPr>
          <a:xfrm>
            <a:off x="0" y="1524000"/>
            <a:ext cx="8839200" cy="4602163"/>
          </a:xfrm>
        </p:spPr>
        <p:txBody>
          <a:bodyPr/>
          <a:lstStyle/>
          <a:p>
            <a:pPr marL="0" indent="0" algn="ctr">
              <a:buFont typeface="Arial" charset="0"/>
              <a:buNone/>
            </a:pPr>
            <a:endParaRPr lang="en-US" altLang="en-US" sz="5400" smtClean="0"/>
          </a:p>
          <a:p>
            <a:pPr marL="0" indent="0" algn="ctr">
              <a:buFont typeface="Arial" charset="0"/>
              <a:buNone/>
            </a:pPr>
            <a:r>
              <a:rPr lang="en-US" altLang="en-US" sz="5400" smtClean="0"/>
              <a:t>Small Group Case Studies</a:t>
            </a:r>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792163"/>
          </a:xfrm>
        </p:spPr>
        <p:txBody>
          <a:bodyPr/>
          <a:lstStyle/>
          <a:p>
            <a:r>
              <a:rPr lang="en-US" altLang="en-US" smtClean="0"/>
              <a:t>Concrete Action</a:t>
            </a:r>
            <a:endParaRPr lang="en-CA" altLang="en-US" smtClean="0"/>
          </a:p>
        </p:txBody>
      </p:sp>
      <p:sp>
        <p:nvSpPr>
          <p:cNvPr id="28675" name="Content Placeholder 2"/>
          <p:cNvSpPr>
            <a:spLocks noGrp="1"/>
          </p:cNvSpPr>
          <p:nvPr>
            <p:ph idx="1"/>
          </p:nvPr>
        </p:nvSpPr>
        <p:spPr>
          <a:xfrm>
            <a:off x="457200" y="838200"/>
            <a:ext cx="8229600" cy="4525963"/>
          </a:xfrm>
        </p:spPr>
        <p:txBody>
          <a:bodyPr/>
          <a:lstStyle/>
          <a:p>
            <a:pPr algn="ctr"/>
            <a:r>
              <a:rPr lang="en-US" altLang="en-US" i="1" smtClean="0"/>
              <a:t>Use the sticky notes on your table and write down one concrete action you will take to address the distinct challenges that young adults face</a:t>
            </a:r>
          </a:p>
          <a:p>
            <a:pPr algn="ctr"/>
            <a:r>
              <a:rPr lang="en-US" altLang="en-US" i="1" smtClean="0"/>
              <a:t>Attach the sticky note to the flipchart paper near the exit</a:t>
            </a:r>
            <a:endParaRPr lang="en-CA" altLang="en-US" i="1" smtClean="0"/>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286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505200"/>
            <a:ext cx="4191000" cy="300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Evaluations</a:t>
            </a:r>
            <a:endParaRPr lang="en-CA" altLang="en-US" smtClean="0"/>
          </a:p>
        </p:txBody>
      </p:sp>
      <p:sp>
        <p:nvSpPr>
          <p:cNvPr id="31747" name="Content Placeholder 2"/>
          <p:cNvSpPr>
            <a:spLocks noGrp="1"/>
          </p:cNvSpPr>
          <p:nvPr>
            <p:ph idx="1"/>
          </p:nvPr>
        </p:nvSpPr>
        <p:spPr>
          <a:xfrm>
            <a:off x="304800" y="1600200"/>
            <a:ext cx="8610600" cy="4525963"/>
          </a:xfrm>
        </p:spPr>
        <p:txBody>
          <a:bodyPr/>
          <a:lstStyle/>
          <a:p>
            <a:pPr marL="0" indent="0">
              <a:spcAft>
                <a:spcPts val="600"/>
              </a:spcAft>
              <a:buFont typeface="Arial" charset="0"/>
              <a:buNone/>
              <a:defRPr/>
            </a:pPr>
            <a:endParaRPr lang="en-CA" altLang="en-US" dirty="0" smtClean="0"/>
          </a:p>
          <a:p>
            <a:pPr>
              <a:defRPr/>
            </a:pPr>
            <a:r>
              <a:rPr lang="en-US" altLang="en-US" dirty="0" smtClean="0"/>
              <a:t>Evaluations</a:t>
            </a:r>
          </a:p>
          <a:p>
            <a:pPr marL="0" indent="0">
              <a:buFont typeface="Arial" charset="0"/>
              <a:buNone/>
              <a:defRPr/>
            </a:pPr>
            <a:endParaRPr lang="en-US" altLang="en-US" dirty="0" smtClean="0"/>
          </a:p>
          <a:p>
            <a:pPr>
              <a:spcBef>
                <a:spcPts val="0"/>
              </a:spcBef>
              <a:defRPr/>
            </a:pPr>
            <a:r>
              <a:rPr lang="en-US" altLang="en-US" dirty="0" smtClean="0"/>
              <a:t>Resources in delegate </a:t>
            </a:r>
          </a:p>
          <a:p>
            <a:pPr marL="0" indent="0">
              <a:spcBef>
                <a:spcPts val="0"/>
              </a:spcBef>
              <a:buFont typeface="Arial" charset="0"/>
              <a:buNone/>
              <a:defRPr/>
            </a:pPr>
            <a:r>
              <a:rPr lang="en-US" altLang="en-US" dirty="0"/>
              <a:t> </a:t>
            </a:r>
            <a:r>
              <a:rPr lang="en-US" altLang="en-US" dirty="0" smtClean="0"/>
              <a:t>   bags, on table and </a:t>
            </a:r>
          </a:p>
          <a:p>
            <a:pPr marL="0" indent="0">
              <a:spcBef>
                <a:spcPts val="0"/>
              </a:spcBef>
              <a:buFont typeface="Arial" charset="0"/>
              <a:buNone/>
              <a:defRPr/>
            </a:pPr>
            <a:r>
              <a:rPr lang="en-US" altLang="en-US" dirty="0" smtClean="0"/>
              <a:t>    at AYA booth</a:t>
            </a:r>
          </a:p>
          <a:p>
            <a:pPr marL="0" indent="0">
              <a:spcBef>
                <a:spcPts val="0"/>
              </a:spcBef>
              <a:buFont typeface="Arial" charset="0"/>
              <a:buNone/>
              <a:defRPr/>
            </a:pPr>
            <a:endParaRPr lang="en-US" altLang="en-US" dirty="0"/>
          </a:p>
          <a:p>
            <a:pPr>
              <a:spcBef>
                <a:spcPts val="0"/>
              </a:spcBef>
              <a:defRPr/>
            </a:pPr>
            <a:r>
              <a:rPr lang="en-US" altLang="en-US" dirty="0" smtClean="0"/>
              <a:t>Ian Scott – AYA Psychosocial Clinician</a:t>
            </a:r>
          </a:p>
          <a:p>
            <a:pPr marL="0" indent="0">
              <a:spcBef>
                <a:spcPts val="0"/>
              </a:spcBef>
              <a:buFont typeface="Arial" charset="0"/>
              <a:buNone/>
              <a:defRPr/>
            </a:pPr>
            <a:r>
              <a:rPr lang="en-US" altLang="en-US" dirty="0" smtClean="0"/>
              <a:t>    204-787-2191 – iscott@cancercare.mb.ca</a:t>
            </a:r>
            <a:endParaRPr lang="en-CA" altLang="en-US" dirty="0" smtClean="0"/>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419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smtClean="0"/>
              <a:t>Presenter Disclosure</a:t>
            </a:r>
            <a:endParaRPr lang="en-US" altLang="en-US" smtClean="0"/>
          </a:p>
        </p:txBody>
      </p:sp>
      <p:sp>
        <p:nvSpPr>
          <p:cNvPr id="14339" name="Content Placeholder 2"/>
          <p:cNvSpPr>
            <a:spLocks noGrp="1"/>
          </p:cNvSpPr>
          <p:nvPr>
            <p:ph idx="1"/>
          </p:nvPr>
        </p:nvSpPr>
        <p:spPr/>
        <p:txBody>
          <a:bodyPr/>
          <a:lstStyle/>
          <a:p>
            <a:pPr eaLnBrk="1" hangingPunct="1"/>
            <a:r>
              <a:rPr lang="en-CA" altLang="en-US" sz="2400" b="1" smtClean="0"/>
              <a:t>Speaker: </a:t>
            </a:r>
            <a:r>
              <a:rPr lang="en-CA" altLang="en-US" sz="2400" smtClean="0"/>
              <a:t>Ian Scott and Chris Yachison</a:t>
            </a:r>
          </a:p>
          <a:p>
            <a:pPr eaLnBrk="1" hangingPunct="1"/>
            <a:endParaRPr lang="en-CA" altLang="en-US" sz="2400" b="1" smtClean="0"/>
          </a:p>
          <a:p>
            <a:pPr eaLnBrk="1" hangingPunct="1"/>
            <a:r>
              <a:rPr lang="en-CA" altLang="en-US" sz="2400" b="1" smtClean="0"/>
              <a:t>Relationships with commercial interests:</a:t>
            </a:r>
          </a:p>
          <a:p>
            <a:pPr marL="457200" lvl="1" indent="0" eaLnBrk="1" hangingPunct="1">
              <a:buFont typeface="Arial" charset="0"/>
              <a:buNone/>
            </a:pPr>
            <a:endParaRPr lang="en-CA" altLang="en-US" sz="2000" b="1" smtClean="0"/>
          </a:p>
          <a:p>
            <a:pPr marL="457200" lvl="1" indent="0" eaLnBrk="1" hangingPunct="1">
              <a:buFont typeface="Arial" charset="0"/>
              <a:buNone/>
            </a:pPr>
            <a:r>
              <a:rPr lang="en-CA" altLang="en-US" sz="2000" b="1" smtClean="0"/>
              <a:t>None.</a:t>
            </a:r>
            <a:endParaRPr lang="en-CA" altLang="en-US" sz="2000" smtClean="0"/>
          </a:p>
          <a:p>
            <a:endParaRPr lang="en-US" altLang="en-US" smtClean="0"/>
          </a:p>
        </p:txBody>
      </p:sp>
      <p:sp>
        <p:nvSpPr>
          <p:cNvPr id="4" name="Footer Placeholder 3"/>
          <p:cNvSpPr>
            <a:spLocks noGrp="1"/>
          </p:cNvSpPr>
          <p:nvPr>
            <p:ph type="ftr" sz="quarter" idx="11"/>
          </p:nvPr>
        </p:nvSpPr>
        <p:spPr>
          <a:xfrm>
            <a:off x="304800" y="6600825"/>
            <a:ext cx="5638800" cy="257175"/>
          </a:xfrm>
        </p:spPr>
        <p:txBody>
          <a:bodyPr/>
          <a:lstStyle/>
          <a:p>
            <a:pPr>
              <a:defRPr/>
            </a:pPr>
            <a:r>
              <a:rPr lang="en-US" dirty="0"/>
              <a:t>Community Cancer Care 2017</a:t>
            </a:r>
            <a:r>
              <a:rPr lang="en-US" dirty="0" smtClean="0"/>
              <a:t> </a:t>
            </a:r>
            <a:r>
              <a:rPr lang="en-US" dirty="0"/>
              <a:t>Educational Conference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altLang="en-US" smtClean="0"/>
              <a:t>Mitigating Potential Bias</a:t>
            </a:r>
          </a:p>
        </p:txBody>
      </p:sp>
      <p:sp>
        <p:nvSpPr>
          <p:cNvPr id="15363" name="Content Placeholder 2"/>
          <p:cNvSpPr>
            <a:spLocks noGrp="1"/>
          </p:cNvSpPr>
          <p:nvPr>
            <p:ph idx="1"/>
          </p:nvPr>
        </p:nvSpPr>
        <p:spPr/>
        <p:txBody>
          <a:bodyPr/>
          <a:lstStyle/>
          <a:p>
            <a:r>
              <a:rPr lang="en-US" altLang="en-US" smtClean="0"/>
              <a:t>Not applicable – </a:t>
            </a:r>
            <a:r>
              <a:rPr lang="en-US" altLang="en-US" i="1" smtClean="0"/>
              <a:t>or is it?</a:t>
            </a:r>
            <a:endParaRPr lang="en-CA" altLang="en-US" smtClean="0"/>
          </a:p>
        </p:txBody>
      </p:sp>
      <p:sp>
        <p:nvSpPr>
          <p:cNvPr id="4" name="Footer Placeholder 3"/>
          <p:cNvSpPr>
            <a:spLocks noGrp="1"/>
          </p:cNvSpPr>
          <p:nvPr>
            <p:ph type="ftr" sz="quarter" idx="11"/>
          </p:nvPr>
        </p:nvSpPr>
        <p:spPr/>
        <p:txBody>
          <a:bodyPr/>
          <a:lstStyle/>
          <a:p>
            <a:pPr>
              <a:defRPr/>
            </a:pPr>
            <a:r>
              <a:rPr lang="en-US" dirty="0" smtClean="0"/>
              <a:t>Community Cancer Care </a:t>
            </a:r>
            <a:r>
              <a:rPr lang="en-US" dirty="0"/>
              <a:t>2017</a:t>
            </a:r>
            <a:r>
              <a:rPr lang="en-US" dirty="0" smtClean="0"/>
              <a:t> Educational Conference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b="1" smtClean="0"/>
              <a:t>Learning Objectives:</a:t>
            </a:r>
            <a:r>
              <a:rPr lang="en-CA" altLang="en-US" smtClean="0"/>
              <a:t/>
            </a:r>
            <a:br>
              <a:rPr lang="en-CA" altLang="en-US" smtClean="0"/>
            </a:br>
            <a:endParaRPr lang="en-CA" altLang="en-US" smtClean="0"/>
          </a:p>
        </p:txBody>
      </p:sp>
      <p:sp>
        <p:nvSpPr>
          <p:cNvPr id="16387" name="Content Placeholder 2"/>
          <p:cNvSpPr>
            <a:spLocks noGrp="1"/>
          </p:cNvSpPr>
          <p:nvPr>
            <p:ph idx="1"/>
          </p:nvPr>
        </p:nvSpPr>
        <p:spPr/>
        <p:txBody>
          <a:bodyPr/>
          <a:lstStyle/>
          <a:p>
            <a:r>
              <a:rPr lang="en-US" altLang="en-US" smtClean="0"/>
              <a:t>Refer young adults with cancer to appropriate programs and resources to connect them with their peers</a:t>
            </a:r>
          </a:p>
          <a:p>
            <a:r>
              <a:rPr lang="en-US" altLang="en-US" smtClean="0"/>
              <a:t>Understand the distinct challenges young adults with cancer face and commit to one concrete action to address these</a:t>
            </a:r>
          </a:p>
          <a:p>
            <a:r>
              <a:rPr lang="en-US" altLang="en-US" smtClean="0"/>
              <a:t>Consider how to prepare young adults for transitions in care</a:t>
            </a:r>
            <a:endParaRPr lang="en-CA" altLang="en-US" smtClean="0"/>
          </a:p>
          <a:p>
            <a:endParaRPr lang="en-CA" altLang="en-US" smtClean="0"/>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1143000"/>
          </a:xfrm>
        </p:spPr>
        <p:txBody>
          <a:bodyPr/>
          <a:lstStyle/>
          <a:p>
            <a:r>
              <a:rPr lang="en-US" altLang="en-US" sz="3200" smtClean="0"/>
              <a:t/>
            </a:r>
            <a:br>
              <a:rPr lang="en-US" altLang="en-US" sz="3200" smtClean="0"/>
            </a:br>
            <a:r>
              <a:rPr lang="en-US" altLang="en-US" sz="3200" smtClean="0"/>
              <a:t/>
            </a:r>
            <a:br>
              <a:rPr lang="en-US" altLang="en-US" sz="3200" smtClean="0"/>
            </a:br>
            <a:r>
              <a:rPr lang="en-US" altLang="en-US" sz="4000" smtClean="0"/>
              <a:t>The psychosocial and emotional impact of a cancer diagnosis on AYAs is substantial and multi-faceted</a:t>
            </a:r>
            <a:r>
              <a:rPr lang="en-US" altLang="en-US" sz="3200" smtClean="0"/>
              <a:t/>
            </a:r>
            <a:br>
              <a:rPr lang="en-US" altLang="en-US" sz="3200" smtClean="0"/>
            </a:br>
            <a:endParaRPr lang="en-CA" altLang="en-US" sz="3200" smtClean="0"/>
          </a:p>
        </p:txBody>
      </p:sp>
      <p:sp>
        <p:nvSpPr>
          <p:cNvPr id="17411" name="Content Placeholder 2"/>
          <p:cNvSpPr>
            <a:spLocks noGrp="1"/>
          </p:cNvSpPr>
          <p:nvPr>
            <p:ph idx="1"/>
          </p:nvPr>
        </p:nvSpPr>
        <p:spPr/>
        <p:txBody>
          <a:bodyPr/>
          <a:lstStyle/>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r">
              <a:buFont typeface="Arial" charset="0"/>
              <a:buNone/>
            </a:pPr>
            <a:r>
              <a:rPr lang="en-US" altLang="en-US" sz="1200" smtClean="0"/>
              <a:t>Source: https://www.etsy.com/search?q=path+walk</a:t>
            </a:r>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174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76438"/>
            <a:ext cx="5334000" cy="423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4000" smtClean="0"/>
              <a:t/>
            </a:r>
            <a:br>
              <a:rPr lang="en-US" altLang="en-US" sz="4000" smtClean="0"/>
            </a:br>
            <a:r>
              <a:rPr lang="en-US" altLang="en-US" sz="4000" smtClean="0"/>
              <a:t>AYAs often encounter challenges and assumptions in the healthcare system</a:t>
            </a:r>
            <a:br>
              <a:rPr lang="en-US" altLang="en-US" sz="4000" smtClean="0"/>
            </a:br>
            <a:endParaRPr lang="en-CA" altLang="en-US" sz="4000" smtClean="0"/>
          </a:p>
        </p:txBody>
      </p:sp>
      <p:sp>
        <p:nvSpPr>
          <p:cNvPr id="18435" name="Content Placeholder 2"/>
          <p:cNvSpPr>
            <a:spLocks noGrp="1"/>
          </p:cNvSpPr>
          <p:nvPr>
            <p:ph idx="1"/>
          </p:nvPr>
        </p:nvSpPr>
        <p:spPr>
          <a:xfrm>
            <a:off x="457200" y="1600200"/>
            <a:ext cx="7924800" cy="3962400"/>
          </a:xfrm>
        </p:spPr>
        <p:txBody>
          <a:bodyPr/>
          <a:lstStyle/>
          <a:p>
            <a:pPr marL="0" indent="0" algn="ctr">
              <a:buFont typeface="Arial" charset="0"/>
              <a:buNone/>
            </a:pPr>
            <a:endParaRPr lang="en-US" altLang="en-US" smtClean="0"/>
          </a:p>
          <a:p>
            <a:pPr marL="0" indent="0" algn="ctr">
              <a:buFont typeface="Arial" charset="0"/>
              <a:buNone/>
            </a:pPr>
            <a:endParaRPr lang="en-US" altLang="en-US" smtClean="0"/>
          </a:p>
          <a:p>
            <a:pPr marL="0" indent="0" algn="ctr">
              <a:buFont typeface="Arial" charset="0"/>
              <a:buNone/>
            </a:pPr>
            <a:endParaRPr lang="en-US" altLang="en-US" smtClean="0"/>
          </a:p>
          <a:p>
            <a:pPr marL="0" indent="0" algn="ctr">
              <a:buFont typeface="Arial" charset="0"/>
              <a:buNone/>
            </a:pPr>
            <a:endParaRPr lang="en-US" altLang="en-US" smtClean="0"/>
          </a:p>
          <a:p>
            <a:pPr marL="0" indent="0" algn="ctr">
              <a:buFont typeface="Arial" charset="0"/>
              <a:buNone/>
            </a:pPr>
            <a:endParaRPr lang="en-US" altLang="en-US" sz="800" smtClean="0"/>
          </a:p>
          <a:p>
            <a:pPr marL="0" indent="0" algn="ctr">
              <a:buFont typeface="Arial" charset="0"/>
              <a:buNone/>
            </a:pPr>
            <a:endParaRPr lang="en-CA" altLang="en-US" sz="800" smtClean="0"/>
          </a:p>
          <a:p>
            <a:pPr marL="0" indent="0" algn="ctr">
              <a:buFont typeface="Arial" charset="0"/>
              <a:buNone/>
            </a:pPr>
            <a:endParaRPr lang="en-CA" altLang="en-US" sz="800" smtClean="0"/>
          </a:p>
          <a:p>
            <a:pPr marL="0" indent="0" algn="ctr">
              <a:buFont typeface="Arial" charset="0"/>
              <a:buNone/>
            </a:pPr>
            <a:endParaRPr lang="en-CA" altLang="en-US" sz="800" smtClean="0"/>
          </a:p>
          <a:p>
            <a:pPr marL="0" indent="0" algn="ctr">
              <a:buFont typeface="Arial" charset="0"/>
              <a:buNone/>
            </a:pPr>
            <a:endParaRPr lang="en-CA" altLang="en-US" sz="800" smtClean="0"/>
          </a:p>
          <a:p>
            <a:pPr marL="0" indent="0" algn="ctr">
              <a:buFont typeface="Arial" charset="0"/>
              <a:buNone/>
            </a:pPr>
            <a:endParaRPr lang="en-CA" altLang="en-US" sz="800" smtClean="0"/>
          </a:p>
          <a:p>
            <a:pPr marL="0" indent="0" algn="ctr">
              <a:buFont typeface="Arial" charset="0"/>
              <a:buNone/>
            </a:pPr>
            <a:endParaRPr lang="en-CA" altLang="en-US" sz="1200" smtClean="0"/>
          </a:p>
          <a:p>
            <a:pPr marL="0" indent="0" algn="ctr">
              <a:buFont typeface="Arial" charset="0"/>
              <a:buNone/>
            </a:pPr>
            <a:r>
              <a:rPr lang="en-CA" altLang="en-US" sz="1200" smtClean="0"/>
              <a:t>	</a:t>
            </a:r>
          </a:p>
          <a:p>
            <a:pPr marL="0" indent="0" algn="ctr">
              <a:buFont typeface="Arial" charset="0"/>
              <a:buNone/>
            </a:pPr>
            <a:endParaRPr lang="en-CA" altLang="en-US" sz="1200" smtClean="0"/>
          </a:p>
          <a:p>
            <a:pPr marL="0" indent="0" algn="ctr">
              <a:buFont typeface="Arial" charset="0"/>
              <a:buNone/>
            </a:pPr>
            <a:endParaRPr lang="en-CA" altLang="en-US" sz="1200" smtClean="0"/>
          </a:p>
          <a:p>
            <a:pPr marL="0" indent="0" algn="ctr">
              <a:buFont typeface="Arial" charset="0"/>
              <a:buNone/>
            </a:pPr>
            <a:endParaRPr lang="en-CA" altLang="en-US" sz="1200" smtClean="0"/>
          </a:p>
          <a:p>
            <a:pPr marL="0" indent="0" algn="ctr">
              <a:buFont typeface="Arial" charset="0"/>
              <a:buNone/>
            </a:pPr>
            <a:endParaRPr lang="en-CA" altLang="en-US" sz="1200" smtClean="0"/>
          </a:p>
          <a:p>
            <a:pPr marL="0" indent="0" algn="r">
              <a:buFont typeface="Arial" charset="0"/>
              <a:buNone/>
            </a:pPr>
            <a:r>
              <a:rPr lang="en-CA" altLang="en-US" sz="1200" smtClean="0"/>
              <a:t>Source: https://litterboxconfidential.wordpress.com/tag/apology-tour/</a:t>
            </a:r>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18437" name="Picture 8" descr="Image result for condesc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3716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4000" smtClean="0"/>
              <a:t/>
            </a:r>
            <a:br>
              <a:rPr lang="en-US" altLang="en-US" sz="4000" smtClean="0"/>
            </a:br>
            <a:r>
              <a:rPr lang="en-US" altLang="en-US" sz="4000" smtClean="0"/>
              <a:t>Disconnection from peers and friends can result in isolation and loneliness</a:t>
            </a:r>
            <a:r>
              <a:rPr lang="en-US" altLang="en-US" smtClean="0"/>
              <a:t/>
            </a:r>
            <a:br>
              <a:rPr lang="en-US" altLang="en-US" smtClean="0"/>
            </a:br>
            <a:endParaRPr lang="en-CA" altLang="en-US" smtClean="0"/>
          </a:p>
        </p:txBody>
      </p:sp>
      <p:sp>
        <p:nvSpPr>
          <p:cNvPr id="21507" name="Content Placeholder 2"/>
          <p:cNvSpPr>
            <a:spLocks noGrp="1"/>
          </p:cNvSpPr>
          <p:nvPr>
            <p:ph idx="1"/>
          </p:nvPr>
        </p:nvSpPr>
        <p:spPr/>
        <p:txBody>
          <a:bodyPr/>
          <a:lstStyle/>
          <a:p>
            <a:pPr>
              <a:defRPr/>
            </a:pPr>
            <a:endParaRPr lang="en-US" altLang="en-US" dirty="0" smtClean="0"/>
          </a:p>
          <a:p>
            <a:pPr>
              <a:defRPr/>
            </a:pPr>
            <a:endParaRPr lang="en-US" altLang="en-US" dirty="0"/>
          </a:p>
          <a:p>
            <a:pPr>
              <a:defRPr/>
            </a:pPr>
            <a:endParaRPr lang="en-US" altLang="en-US" dirty="0" smtClean="0"/>
          </a:p>
          <a:p>
            <a:pPr>
              <a:defRPr/>
            </a:pPr>
            <a:endParaRPr lang="en-US" altLang="en-US" dirty="0"/>
          </a:p>
          <a:p>
            <a:pPr>
              <a:defRPr/>
            </a:pPr>
            <a:endParaRPr lang="en-US" altLang="en-US" dirty="0" smtClean="0"/>
          </a:p>
          <a:p>
            <a:pPr>
              <a:defRPr/>
            </a:pPr>
            <a:endParaRPr lang="en-US" altLang="en-US" dirty="0"/>
          </a:p>
          <a:p>
            <a:pPr>
              <a:defRPr/>
            </a:pPr>
            <a:endParaRPr lang="en-US" altLang="en-US" dirty="0" smtClean="0"/>
          </a:p>
          <a:p>
            <a:pPr marL="0" indent="0" algn="r">
              <a:buFont typeface="Arial" charset="0"/>
              <a:buNone/>
              <a:defRPr/>
            </a:pPr>
            <a:endParaRPr lang="en-CA" altLang="en-US" sz="1200" dirty="0" smtClean="0"/>
          </a:p>
          <a:p>
            <a:pPr marL="0" indent="0" algn="r">
              <a:buFont typeface="Arial" charset="0"/>
              <a:buNone/>
              <a:defRPr/>
            </a:pPr>
            <a:endParaRPr lang="en-CA" altLang="en-US" sz="1200" dirty="0"/>
          </a:p>
          <a:p>
            <a:pPr marL="0" indent="0" algn="r">
              <a:buFont typeface="Arial" charset="0"/>
              <a:buNone/>
              <a:defRPr/>
            </a:pPr>
            <a:endParaRPr lang="en-CA" altLang="en-US" sz="1200" dirty="0" smtClean="0"/>
          </a:p>
          <a:p>
            <a:pPr marL="0" indent="0" algn="r">
              <a:buFont typeface="Arial" charset="0"/>
              <a:buNone/>
              <a:defRPr/>
            </a:pPr>
            <a:r>
              <a:rPr lang="en-CA" altLang="en-US" sz="1200" dirty="0" smtClean="0"/>
              <a:t>Source: http</a:t>
            </a:r>
            <a:r>
              <a:rPr lang="en-CA" altLang="en-US" sz="1200" dirty="0"/>
              <a:t>://brainblogger.com/2006/05/15/anti-stigmatization-social-isolation-and-mental-illness/</a:t>
            </a:r>
            <a:endParaRPr lang="en-CA" altLang="en-US" sz="1200" dirty="0" smtClean="0"/>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524000"/>
            <a:ext cx="6781800" cy="451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4000" smtClean="0"/>
              <a:t/>
            </a:r>
            <a:br>
              <a:rPr lang="en-US" altLang="en-US" sz="4000" smtClean="0"/>
            </a:br>
            <a:r>
              <a:rPr lang="en-US" altLang="en-US" sz="4000" smtClean="0"/>
              <a:t/>
            </a:r>
            <a:br>
              <a:rPr lang="en-US" altLang="en-US" sz="4000" smtClean="0"/>
            </a:br>
            <a:r>
              <a:rPr lang="en-US" altLang="en-US" sz="4000" smtClean="0"/>
              <a:t>Many AYAs experience forced dependence after diagnosis (moving back in with their parents for care)</a:t>
            </a:r>
            <a:r>
              <a:rPr lang="en-CA" altLang="en-US" sz="4000" smtClean="0"/>
              <a:t/>
            </a:r>
            <a:br>
              <a:rPr lang="en-CA" altLang="en-US" sz="4000" smtClean="0"/>
            </a:br>
            <a:endParaRPr lang="en-CA" altLang="en-US" sz="4000" smtClean="0"/>
          </a:p>
        </p:txBody>
      </p:sp>
      <p:sp>
        <p:nvSpPr>
          <p:cNvPr id="20483" name="Content Placeholder 2"/>
          <p:cNvSpPr>
            <a:spLocks noGrp="1"/>
          </p:cNvSpPr>
          <p:nvPr>
            <p:ph idx="1"/>
          </p:nvPr>
        </p:nvSpPr>
        <p:spPr/>
        <p:txBody>
          <a:bodyPr/>
          <a:lstStyle/>
          <a:p>
            <a:pPr marL="0" indent="0" algn="r">
              <a:buFont typeface="Arial" charset="0"/>
              <a:buNone/>
            </a:pPr>
            <a:endParaRPr lang="en-CA" altLang="en-US" smtClean="0"/>
          </a:p>
          <a:p>
            <a:pPr marL="0" indent="0" algn="r">
              <a:buFont typeface="Arial" charset="0"/>
              <a:buNone/>
            </a:pPr>
            <a:endParaRPr lang="en-CA" altLang="en-US" smtClean="0"/>
          </a:p>
          <a:p>
            <a:pPr marL="0" indent="0" algn="r">
              <a:buFont typeface="Arial" charset="0"/>
              <a:buNone/>
            </a:pPr>
            <a:endParaRPr lang="en-CA" altLang="en-US" smtClean="0"/>
          </a:p>
          <a:p>
            <a:pPr marL="0" indent="0" algn="r">
              <a:buFont typeface="Arial" charset="0"/>
              <a:buNone/>
            </a:pPr>
            <a:endParaRPr lang="en-CA" altLang="en-US" smtClean="0"/>
          </a:p>
          <a:p>
            <a:pPr marL="0" indent="0" algn="r">
              <a:buFont typeface="Arial" charset="0"/>
              <a:buNone/>
            </a:pPr>
            <a:endParaRPr lang="en-CA" altLang="en-US" smtClean="0"/>
          </a:p>
          <a:p>
            <a:pPr marL="0" indent="0" algn="r">
              <a:buFont typeface="Arial" charset="0"/>
              <a:buNone/>
            </a:pPr>
            <a:endParaRPr lang="en-CA" altLang="en-US"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endParaRPr lang="en-CA" altLang="en-US" sz="1200" smtClean="0"/>
          </a:p>
          <a:p>
            <a:pPr marL="0" indent="0" algn="r">
              <a:buFont typeface="Arial" charset="0"/>
              <a:buNone/>
            </a:pPr>
            <a:r>
              <a:rPr lang="en-CA" altLang="en-US" sz="1200" smtClean="0"/>
              <a:t>Source: http://www.npr.org/series/352990765/new-boom</a:t>
            </a:r>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087563"/>
            <a:ext cx="7239000" cy="406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200" smtClean="0"/>
              <a:t/>
            </a:r>
            <a:br>
              <a:rPr lang="en-US" altLang="en-US" sz="3200" smtClean="0"/>
            </a:br>
            <a:r>
              <a:rPr lang="en-US" altLang="en-US" sz="3200" smtClean="0"/>
              <a:t>AYAs often have children of their own or are beginning to take care of aging parents</a:t>
            </a:r>
            <a:r>
              <a:rPr lang="en-US" altLang="en-US" smtClean="0"/>
              <a:t/>
            </a:r>
            <a:br>
              <a:rPr lang="en-US" altLang="en-US" smtClean="0"/>
            </a:br>
            <a:endParaRPr lang="en-CA" altLang="en-US" smtClean="0"/>
          </a:p>
        </p:txBody>
      </p:sp>
      <p:sp>
        <p:nvSpPr>
          <p:cNvPr id="21507" name="Content Placeholder 2"/>
          <p:cNvSpPr>
            <a:spLocks noGrp="1"/>
          </p:cNvSpPr>
          <p:nvPr>
            <p:ph idx="1"/>
          </p:nvPr>
        </p:nvSpPr>
        <p:spPr/>
        <p:txBody>
          <a:bodyPr/>
          <a:lstStyle/>
          <a:p>
            <a:pPr marL="0" indent="0" algn="ctr">
              <a:buFont typeface="Arial" charset="0"/>
              <a:buNone/>
            </a:pPr>
            <a:endParaRPr lang="en-US" altLang="en-US" smtClean="0"/>
          </a:p>
          <a:p>
            <a:pPr marL="0" indent="0" algn="ctr">
              <a:buFont typeface="Arial" charset="0"/>
              <a:buNone/>
            </a:pPr>
            <a:endParaRPr lang="en-US" altLang="en-US" smtClean="0"/>
          </a:p>
          <a:p>
            <a:pPr marL="0" indent="0" algn="ctr">
              <a:buFont typeface="Arial" charset="0"/>
              <a:buNone/>
            </a:pPr>
            <a:endParaRPr lang="en-US" altLang="en-US" smtClean="0"/>
          </a:p>
          <a:p>
            <a:pPr marL="0" indent="0" algn="ctr">
              <a:buFont typeface="Arial" charset="0"/>
              <a:buNone/>
            </a:pPr>
            <a:endParaRPr lang="en-US" altLang="en-US"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ctr">
              <a:buFont typeface="Arial" charset="0"/>
              <a:buNone/>
            </a:pPr>
            <a:endParaRPr lang="en-US" altLang="en-US" sz="1200" smtClean="0"/>
          </a:p>
          <a:p>
            <a:pPr marL="0" indent="0" algn="r">
              <a:buFont typeface="Arial" charset="0"/>
              <a:buNone/>
            </a:pPr>
            <a:r>
              <a:rPr lang="en-US" altLang="en-US" sz="1200" smtClean="0"/>
              <a:t>Source: http://moneycompass.com.my/en/the-sandwich-generation/</a:t>
            </a:r>
            <a:endParaRPr lang="en-CA" altLang="en-US" sz="1200" smtClean="0"/>
          </a:p>
        </p:txBody>
      </p:sp>
      <p:sp>
        <p:nvSpPr>
          <p:cNvPr id="4" name="Footer Placeholder 3"/>
          <p:cNvSpPr>
            <a:spLocks noGrp="1"/>
          </p:cNvSpPr>
          <p:nvPr>
            <p:ph type="ftr" sz="quarter" idx="11"/>
          </p:nvPr>
        </p:nvSpPr>
        <p:spPr/>
        <p:txBody>
          <a:bodyPr/>
          <a:lstStyle/>
          <a:p>
            <a:pPr>
              <a:defRPr/>
            </a:pPr>
            <a:r>
              <a:rPr lang="en-US" dirty="0" smtClean="0"/>
              <a:t>Community Cancer Care 2017 Educational Conference </a:t>
            </a:r>
            <a:endParaRPr lang="en-US" dirty="0"/>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371600"/>
            <a:ext cx="65659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E1F00"/>
      </a:dk1>
      <a:lt1>
        <a:sysClr val="window" lastClr="FFFFFF"/>
      </a:lt1>
      <a:dk2>
        <a:srgbClr val="002060"/>
      </a:dk2>
      <a:lt2>
        <a:srgbClr val="EEECE1"/>
      </a:lt2>
      <a:accent1>
        <a:srgbClr val="002060"/>
      </a:accent1>
      <a:accent2>
        <a:srgbClr val="953734"/>
      </a:accent2>
      <a:accent3>
        <a:srgbClr val="663300"/>
      </a:accent3>
      <a:accent4>
        <a:srgbClr val="9BBB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4562</TotalTime>
  <Words>2751</Words>
  <Application>Microsoft Office PowerPoint</Application>
  <PresentationFormat>On-screen Show (4:3)</PresentationFormat>
  <Paragraphs>417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Cancer is Different for Adolescents and Young Adults  </vt:lpstr>
      <vt:lpstr>Presenter Disclosure</vt:lpstr>
      <vt:lpstr>Mitigating Potential Bias</vt:lpstr>
      <vt:lpstr>Learning Objectives: </vt:lpstr>
      <vt:lpstr>  The psychosocial and emotional impact of a cancer diagnosis on AYAs is substantial and multi-faceted </vt:lpstr>
      <vt:lpstr> AYAs often encounter challenges and assumptions in the healthcare system </vt:lpstr>
      <vt:lpstr> Disconnection from peers and friends can result in isolation and loneliness </vt:lpstr>
      <vt:lpstr>  Many AYAs experience forced dependence after diagnosis (moving back in with their parents for care) </vt:lpstr>
      <vt:lpstr> AYAs often have children of their own or are beginning to take care of aging parents </vt:lpstr>
      <vt:lpstr> AYAs struggle with transitions to work and school </vt:lpstr>
      <vt:lpstr>   AYAs are more likely to experience financial stress, be unemployed and earn less than the general population (CPAC, 2017)  </vt:lpstr>
      <vt:lpstr> Changes in appearance can affect self-esteem and body image </vt:lpstr>
      <vt:lpstr> Spiritual care should not be neglected in the AYA population </vt:lpstr>
      <vt:lpstr>   Facilitating successful transitions in care (to survivorship, from pediatric to adult care, to palliative care) is an ongoing area of need    </vt:lpstr>
      <vt:lpstr>PowerPoint Presentation</vt:lpstr>
      <vt:lpstr>Concrete Action</vt:lpstr>
      <vt:lpstr>Evaluations</vt:lpstr>
    </vt:vector>
  </TitlesOfParts>
  <Company>Manitoba e-Health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Bocangel</dc:creator>
  <cp:lastModifiedBy>Anisa Baker</cp:lastModifiedBy>
  <cp:revision>126</cp:revision>
  <cp:lastPrinted>2017-10-25T20:07:37Z</cp:lastPrinted>
  <dcterms:created xsi:type="dcterms:W3CDTF">2016-04-15T19:41:35Z</dcterms:created>
  <dcterms:modified xsi:type="dcterms:W3CDTF">2017-11-06T20:42:07Z</dcterms:modified>
</cp:coreProperties>
</file>