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7" r:id="rId3"/>
    <p:sldId id="268" r:id="rId4"/>
    <p:sldId id="257" r:id="rId5"/>
    <p:sldId id="258" r:id="rId6"/>
    <p:sldId id="269" r:id="rId7"/>
    <p:sldId id="260" r:id="rId8"/>
    <p:sldId id="261" r:id="rId9"/>
    <p:sldId id="262" r:id="rId10"/>
    <p:sldId id="263" r:id="rId11"/>
    <p:sldId id="264" r:id="rId12"/>
    <p:sldId id="265" r:id="rId13"/>
    <p:sldId id="266"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1474" y="-12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4AAD14E-BDC7-4569-8212-7BD176AC6051}" type="datetimeFigureOut">
              <a:rPr lang="en-US"/>
              <a:pPr>
                <a:defRPr/>
              </a:pPr>
              <a:t>11/6/2017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924B078-0B33-4E55-9FA3-273BF1F514E1}" type="slidenum">
              <a:rPr lang="en-US"/>
              <a:pPr>
                <a:defRPr/>
              </a:pPr>
              <a:t>‹#›</a:t>
            </a:fld>
            <a:endParaRPr lang="en-US"/>
          </a:p>
        </p:txBody>
      </p:sp>
    </p:spTree>
    <p:extLst>
      <p:ext uri="{BB962C8B-B14F-4D97-AF65-F5344CB8AC3E}">
        <p14:creationId xmlns:p14="http://schemas.microsoft.com/office/powerpoint/2010/main" val="9537914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Best played as slideshow</a:t>
            </a:r>
          </a:p>
        </p:txBody>
      </p:sp>
      <p:sp>
        <p:nvSpPr>
          <p:cNvPr id="4" name="Slide Number Placeholder 3"/>
          <p:cNvSpPr>
            <a:spLocks noGrp="1"/>
          </p:cNvSpPr>
          <p:nvPr>
            <p:ph type="sldNum" sz="quarter" idx="10"/>
          </p:nvPr>
        </p:nvSpPr>
        <p:spPr/>
        <p:txBody>
          <a:bodyPr/>
          <a:lstStyle/>
          <a:p>
            <a:pPr>
              <a:defRPr/>
            </a:pPr>
            <a:fld id="{E924B078-0B33-4E55-9FA3-273BF1F514E1}" type="slidenum">
              <a:rPr lang="en-US" smtClean="0"/>
              <a:pPr>
                <a:defRPr/>
              </a:pPr>
              <a:t>1</a:t>
            </a:fld>
            <a:endParaRPr lang="en-US"/>
          </a:p>
        </p:txBody>
      </p:sp>
    </p:spTree>
    <p:extLst>
      <p:ext uri="{BB962C8B-B14F-4D97-AF65-F5344CB8AC3E}">
        <p14:creationId xmlns:p14="http://schemas.microsoft.com/office/powerpoint/2010/main" val="1405061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Morgan &amp; Allison</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A717F1E-DA05-4B5D-8C1F-B5E706D35D54}" type="slidenum">
              <a:rPr lang="en-US" altLang="en-US" smtClean="0"/>
              <a:pPr eaLnBrk="1" hangingPunct="1">
                <a:spcBef>
                  <a:spcPct val="0"/>
                </a:spcBef>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Allison</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2748C13-4FF0-467E-AC6F-C70CBD5CC8A4}" type="slidenum">
              <a:rPr lang="en-US" altLang="en-US" smtClean="0"/>
              <a:pPr eaLnBrk="1" hangingPunct="1">
                <a:spcBef>
                  <a:spcPct val="0"/>
                </a:spcBef>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Morgan &amp; Allison</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B41C4CF-2462-4F7B-B8FD-C535C1BD78B5}" type="slidenum">
              <a:rPr lang="en-US" altLang="en-US" smtClean="0"/>
              <a:pPr eaLnBrk="1" hangingPunct="1">
                <a:spcBef>
                  <a:spcPct val="0"/>
                </a:spcBef>
              </a:pPr>
              <a:t>12</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Allison</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D73C1B2-3DB1-4821-932B-B4927F4E9397}" type="slidenum">
              <a:rPr lang="en-US" altLang="en-US" smtClean="0"/>
              <a:pPr eaLnBrk="1" hangingPunct="1">
                <a:spcBef>
                  <a:spcPct val="0"/>
                </a:spcBef>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Allison</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108C583-906A-42D8-970F-9F40F10074B1}" type="slidenum">
              <a:rPr lang="en-US" altLang="en-US" smtClean="0"/>
              <a:pPr eaLnBrk="1" hangingPunct="1">
                <a:spcBef>
                  <a:spcPct val="0"/>
                </a:spcBef>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Allison</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EF2ADE1-CAEC-4AB3-9893-45B94D5E389B}" type="slidenum">
              <a:rPr lang="en-US" altLang="en-US" smtClean="0"/>
              <a:pPr eaLnBrk="1" hangingPunct="1">
                <a:spcBef>
                  <a:spcPct val="0"/>
                </a:spcBef>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Morgan</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26BE305-4278-4BB2-A1D7-73D43AB84C4D}" type="slidenum">
              <a:rPr lang="en-US" altLang="en-US" smtClean="0"/>
              <a:pPr eaLnBrk="1" hangingPunct="1">
                <a:spcBef>
                  <a:spcPct val="0"/>
                </a:spcBef>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Allison</a:t>
            </a:r>
          </a:p>
          <a:p>
            <a:pPr eaLnBrk="1" hangingPunct="1">
              <a:spcBef>
                <a:spcPct val="0"/>
              </a:spcBef>
            </a:pPr>
            <a:endParaRPr lang="en-US" altLang="en-US" smtClean="0"/>
          </a:p>
          <a:p>
            <a:pPr eaLnBrk="1" hangingPunct="1">
              <a:spcBef>
                <a:spcPct val="0"/>
              </a:spcBef>
            </a:pPr>
            <a:r>
              <a:rPr lang="en-US" altLang="en-US" smtClean="0"/>
              <a:t>What do you see here…what I see.</a:t>
            </a:r>
          </a:p>
          <a:p>
            <a:pPr eaLnBrk="1" hangingPunct="1">
              <a:spcBef>
                <a:spcPct val="0"/>
              </a:spcBef>
            </a:pPr>
            <a:r>
              <a:rPr lang="en-US" altLang="en-US" smtClean="0"/>
              <a:t>-Canadian Medical Association 2013 </a:t>
            </a:r>
          </a:p>
          <a:p>
            <a:pPr eaLnBrk="1" hangingPunct="1">
              <a:spcBef>
                <a:spcPct val="0"/>
              </a:spcBef>
            </a:pPr>
            <a:r>
              <a:rPr lang="en-US" altLang="en-US" smtClean="0"/>
              <a:t>	-income, early development, access to food, housing, safety in your home and community, education, employment, race, gender</a:t>
            </a:r>
          </a:p>
          <a:p>
            <a:pPr eaLnBrk="1" hangingPunct="1">
              <a:spcBef>
                <a:spcPct val="0"/>
              </a:spcBef>
            </a:pPr>
            <a:r>
              <a:rPr lang="en-US" altLang="en-US" smtClean="0"/>
              <a:t>-25% is related to access to the health care system </a:t>
            </a:r>
          </a:p>
          <a:p>
            <a:pPr eaLnBrk="1" hangingPunct="1">
              <a:spcBef>
                <a:spcPct val="0"/>
              </a:spcBef>
            </a:pPr>
            <a:endParaRPr lang="en-US" altLang="en-US" smtClean="0"/>
          </a:p>
          <a:p>
            <a:r>
              <a:rPr lang="en-US" altLang="en-US" smtClean="0"/>
              <a:t>20% of the $200 billion spent on health care annually can be attributed to socio-economic disparities1</a:t>
            </a:r>
          </a:p>
          <a:p>
            <a:endParaRPr lang="en-US" altLang="en-US" smtClean="0"/>
          </a:p>
          <a:p>
            <a:r>
              <a:rPr lang="en-US" altLang="en-US" smtClean="0"/>
              <a:t>Housing, food, income, education, early years’ education: all have more impact on our health than biology and our environment. We know that many of these health issues are largely out of the control of the individual and we also know we can fix them with policy. We know that the cost of inaction is far more expensive than acting ... it’s too expensive not to invest up front</a:t>
            </a:r>
          </a:p>
          <a:p>
            <a:endParaRPr lang="en-US" altLang="en-US" smtClean="0"/>
          </a:p>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6C9D00D-814C-4653-9694-77BD1619B6C4}" type="slidenum">
              <a:rPr lang="en-US" altLang="en-US" smtClean="0"/>
              <a:pPr eaLnBrk="1" hangingPunct="1">
                <a:spcBef>
                  <a:spcPct val="0"/>
                </a:spcBef>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Morgan</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AA62F0C-81F6-41B4-AACC-9F3FF999DC87}" type="slidenum">
              <a:rPr lang="en-US" altLang="en-US" smtClean="0"/>
              <a:pPr eaLnBrk="1" hangingPunct="1">
                <a:spcBef>
                  <a:spcPct val="0"/>
                </a:spcBef>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Morgan &amp; Allison</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13DCF1E-D29A-470D-B540-5F212504219E}" type="slidenum">
              <a:rPr lang="en-US" altLang="en-US" smtClean="0"/>
              <a:pPr eaLnBrk="1" hangingPunct="1">
                <a:spcBef>
                  <a:spcPct val="0"/>
                </a:spcBef>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Morgan</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49CF695-F90B-41D8-8CDC-6F2CE4AE9C5C}" type="slidenum">
              <a:rPr lang="en-US" altLang="en-US" smtClean="0"/>
              <a:pPr eaLnBrk="1" hangingPunct="1">
                <a:spcBef>
                  <a:spcPct val="0"/>
                </a:spcBef>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661EB22-F3F7-431B-B4A3-9E9AFB2DEC45}" type="datetimeFigureOut">
              <a:rPr lang="en-US"/>
              <a:pPr>
                <a:defRPr/>
              </a:pPr>
              <a:t>11/6/2017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5EAA1D-0A04-4F65-9B8E-89835DA5699E}" type="slidenum">
              <a:rPr lang="en-US"/>
              <a:pPr>
                <a:defRPr/>
              </a:pPr>
              <a:t>‹#›</a:t>
            </a:fld>
            <a:endParaRPr lang="en-US"/>
          </a:p>
        </p:txBody>
      </p:sp>
    </p:spTree>
    <p:extLst>
      <p:ext uri="{BB962C8B-B14F-4D97-AF65-F5344CB8AC3E}">
        <p14:creationId xmlns:p14="http://schemas.microsoft.com/office/powerpoint/2010/main" val="1105118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29908C-C2A3-49A8-A145-D6C0C96C7F0E}" type="datetimeFigureOut">
              <a:rPr lang="en-US"/>
              <a:pPr>
                <a:defRPr/>
              </a:pPr>
              <a:t>11/6/2017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D5A2CC-F1C8-4A46-AA39-3F12DA6F62E3}" type="slidenum">
              <a:rPr lang="en-US"/>
              <a:pPr>
                <a:defRPr/>
              </a:pPr>
              <a:t>‹#›</a:t>
            </a:fld>
            <a:endParaRPr lang="en-US"/>
          </a:p>
        </p:txBody>
      </p:sp>
    </p:spTree>
    <p:extLst>
      <p:ext uri="{BB962C8B-B14F-4D97-AF65-F5344CB8AC3E}">
        <p14:creationId xmlns:p14="http://schemas.microsoft.com/office/powerpoint/2010/main" val="2259041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036F1A-8161-4281-A03B-EA6980731683}" type="datetimeFigureOut">
              <a:rPr lang="en-US"/>
              <a:pPr>
                <a:defRPr/>
              </a:pPr>
              <a:t>11/6/2017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ECC7E7-B66E-4AC9-93CB-DAF7484DA654}" type="slidenum">
              <a:rPr lang="en-US"/>
              <a:pPr>
                <a:defRPr/>
              </a:pPr>
              <a:t>‹#›</a:t>
            </a:fld>
            <a:endParaRPr lang="en-US"/>
          </a:p>
        </p:txBody>
      </p:sp>
    </p:spTree>
    <p:extLst>
      <p:ext uri="{BB962C8B-B14F-4D97-AF65-F5344CB8AC3E}">
        <p14:creationId xmlns:p14="http://schemas.microsoft.com/office/powerpoint/2010/main" val="270654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8D96A2-78B6-45CE-A379-508DA4598B0C}" type="datetimeFigureOut">
              <a:rPr lang="en-US"/>
              <a:pPr>
                <a:defRPr/>
              </a:pPr>
              <a:t>11/6/2017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B0545E-1E0B-4E67-8B43-CC8F0A8AE9FD}" type="slidenum">
              <a:rPr lang="en-US"/>
              <a:pPr>
                <a:defRPr/>
              </a:pPr>
              <a:t>‹#›</a:t>
            </a:fld>
            <a:endParaRPr lang="en-US"/>
          </a:p>
        </p:txBody>
      </p:sp>
    </p:spTree>
    <p:extLst>
      <p:ext uri="{BB962C8B-B14F-4D97-AF65-F5344CB8AC3E}">
        <p14:creationId xmlns:p14="http://schemas.microsoft.com/office/powerpoint/2010/main" val="3481838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96A73C8-6AF2-4A1B-81C8-7A70C1735321}" type="datetimeFigureOut">
              <a:rPr lang="en-US"/>
              <a:pPr>
                <a:defRPr/>
              </a:pPr>
              <a:t>11/6/2017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E417AB-9FC1-41EA-92AF-4C13AC5FE5C7}" type="slidenum">
              <a:rPr lang="en-US"/>
              <a:pPr>
                <a:defRPr/>
              </a:pPr>
              <a:t>‹#›</a:t>
            </a:fld>
            <a:endParaRPr lang="en-US"/>
          </a:p>
        </p:txBody>
      </p:sp>
    </p:spTree>
    <p:extLst>
      <p:ext uri="{BB962C8B-B14F-4D97-AF65-F5344CB8AC3E}">
        <p14:creationId xmlns:p14="http://schemas.microsoft.com/office/powerpoint/2010/main" val="1665496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80F2355-FFC1-485D-B044-9532F3F5FC67}" type="datetimeFigureOut">
              <a:rPr lang="en-US"/>
              <a:pPr>
                <a:defRPr/>
              </a:pPr>
              <a:t>11/6/2017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0FC130-4B2E-4C05-8DDE-762224393FAA}" type="slidenum">
              <a:rPr lang="en-US"/>
              <a:pPr>
                <a:defRPr/>
              </a:pPr>
              <a:t>‹#›</a:t>
            </a:fld>
            <a:endParaRPr lang="en-US"/>
          </a:p>
        </p:txBody>
      </p:sp>
    </p:spTree>
    <p:extLst>
      <p:ext uri="{BB962C8B-B14F-4D97-AF65-F5344CB8AC3E}">
        <p14:creationId xmlns:p14="http://schemas.microsoft.com/office/powerpoint/2010/main" val="2758076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B68915B-64BD-4A27-9BDA-DBFC5FFB1D39}" type="datetimeFigureOut">
              <a:rPr lang="en-US"/>
              <a:pPr>
                <a:defRPr/>
              </a:pPr>
              <a:t>11/6/2017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C7E2944-6772-4BFB-8424-5685F86EFE6C}" type="slidenum">
              <a:rPr lang="en-US"/>
              <a:pPr>
                <a:defRPr/>
              </a:pPr>
              <a:t>‹#›</a:t>
            </a:fld>
            <a:endParaRPr lang="en-US"/>
          </a:p>
        </p:txBody>
      </p:sp>
    </p:spTree>
    <p:extLst>
      <p:ext uri="{BB962C8B-B14F-4D97-AF65-F5344CB8AC3E}">
        <p14:creationId xmlns:p14="http://schemas.microsoft.com/office/powerpoint/2010/main" val="2024884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70B8AE9-8B27-449A-ADFB-BB4A41AC8993}" type="datetimeFigureOut">
              <a:rPr lang="en-US"/>
              <a:pPr>
                <a:defRPr/>
              </a:pPr>
              <a:t>11/6/2017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0DAB9F6-B6B2-478D-885E-95E93D868CA5}" type="slidenum">
              <a:rPr lang="en-US"/>
              <a:pPr>
                <a:defRPr/>
              </a:pPr>
              <a:t>‹#›</a:t>
            </a:fld>
            <a:endParaRPr lang="en-US"/>
          </a:p>
        </p:txBody>
      </p:sp>
    </p:spTree>
    <p:extLst>
      <p:ext uri="{BB962C8B-B14F-4D97-AF65-F5344CB8AC3E}">
        <p14:creationId xmlns:p14="http://schemas.microsoft.com/office/powerpoint/2010/main" val="3177714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430D4AB-30C7-4278-AA8A-527843048678}" type="datetimeFigureOut">
              <a:rPr lang="en-US"/>
              <a:pPr>
                <a:defRPr/>
              </a:pPr>
              <a:t>11/6/2017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B281BAD-5101-4788-A610-7506AA470897}" type="slidenum">
              <a:rPr lang="en-US"/>
              <a:pPr>
                <a:defRPr/>
              </a:pPr>
              <a:t>‹#›</a:t>
            </a:fld>
            <a:endParaRPr lang="en-US"/>
          </a:p>
        </p:txBody>
      </p:sp>
    </p:spTree>
    <p:extLst>
      <p:ext uri="{BB962C8B-B14F-4D97-AF65-F5344CB8AC3E}">
        <p14:creationId xmlns:p14="http://schemas.microsoft.com/office/powerpoint/2010/main" val="1576016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ECE7C7-21B5-485F-BD19-276018872F79}" type="datetimeFigureOut">
              <a:rPr lang="en-US"/>
              <a:pPr>
                <a:defRPr/>
              </a:pPr>
              <a:t>11/6/2017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CB543F5-1790-47E6-AF40-0BA67695C91E}" type="slidenum">
              <a:rPr lang="en-US"/>
              <a:pPr>
                <a:defRPr/>
              </a:pPr>
              <a:t>‹#›</a:t>
            </a:fld>
            <a:endParaRPr lang="en-US"/>
          </a:p>
        </p:txBody>
      </p:sp>
    </p:spTree>
    <p:extLst>
      <p:ext uri="{BB962C8B-B14F-4D97-AF65-F5344CB8AC3E}">
        <p14:creationId xmlns:p14="http://schemas.microsoft.com/office/powerpoint/2010/main" val="155294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C1A021-4CD5-4143-B364-33C01C7EA770}" type="datetimeFigureOut">
              <a:rPr lang="en-US"/>
              <a:pPr>
                <a:defRPr/>
              </a:pPr>
              <a:t>11/6/2017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211CB6-BFE8-4A5A-A698-BC771CD24D3A}" type="slidenum">
              <a:rPr lang="en-US"/>
              <a:pPr>
                <a:defRPr/>
              </a:pPr>
              <a:t>‹#›</a:t>
            </a:fld>
            <a:endParaRPr lang="en-US"/>
          </a:p>
        </p:txBody>
      </p:sp>
    </p:spTree>
    <p:extLst>
      <p:ext uri="{BB962C8B-B14F-4D97-AF65-F5344CB8AC3E}">
        <p14:creationId xmlns:p14="http://schemas.microsoft.com/office/powerpoint/2010/main" val="226596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5F9E6A0-A59B-421F-8F98-E69EE8ED9B9F}" type="datetimeFigureOut">
              <a:rPr lang="en-US"/>
              <a:pPr>
                <a:defRPr/>
              </a:pPr>
              <a:t>11/6/2017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DD28410-A610-43FF-9FBA-B2EA32053F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cma.ca/Assets/assets-library/document/fr/advocacy/What-makes-us-sick_en.pdf" TargetMode="External"/><Relationship Id="rId5" Type="http://schemas.openxmlformats.org/officeDocument/2006/relationships/image" Target="../media/image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24112" y="964019"/>
            <a:ext cx="4295775" cy="4705350"/>
          </a:xfrm>
          <a:prstGeom prst="rect">
            <a:avLst/>
          </a:prstGeom>
        </p:spPr>
      </p:pic>
      <p:sp>
        <p:nvSpPr>
          <p:cNvPr id="2051" name="Title 1"/>
          <p:cNvSpPr>
            <a:spLocks noGrp="1"/>
          </p:cNvSpPr>
          <p:nvPr>
            <p:ph type="ctrTitle"/>
          </p:nvPr>
        </p:nvSpPr>
        <p:spPr>
          <a:xfrm>
            <a:off x="674688" y="533400"/>
            <a:ext cx="7772400" cy="1470025"/>
          </a:xfrm>
        </p:spPr>
        <p:txBody>
          <a:bodyPr/>
          <a:lstStyle/>
          <a:p>
            <a:pPr eaLnBrk="1" hangingPunct="1"/>
            <a:r>
              <a:rPr lang="en-CA" altLang="en-US" b="1" i="1" smtClean="0"/>
              <a:t>Practical Health Equity – An Interactive Experience</a:t>
            </a:r>
            <a:endParaRPr lang="en-US" altLang="en-US" smtClean="0"/>
          </a:p>
        </p:txBody>
      </p:sp>
      <p:sp>
        <p:nvSpPr>
          <p:cNvPr id="3" name="Subtitle 2"/>
          <p:cNvSpPr>
            <a:spLocks noGrp="1"/>
          </p:cNvSpPr>
          <p:nvPr>
            <p:ph type="subTitle" idx="1"/>
          </p:nvPr>
        </p:nvSpPr>
        <p:spPr>
          <a:xfrm>
            <a:off x="1360488" y="5024438"/>
            <a:ext cx="6400800" cy="1752600"/>
          </a:xfrm>
        </p:spPr>
        <p:txBody>
          <a:bodyPr rtlCol="0">
            <a:normAutofit/>
          </a:bodyPr>
          <a:lstStyle/>
          <a:p>
            <a:pPr eaLnBrk="1" fontAlgn="auto" hangingPunct="1">
              <a:spcAft>
                <a:spcPts val="0"/>
              </a:spcAft>
              <a:buFont typeface="Arial" panose="020B0604020202020204" pitchFamily="34" charset="0"/>
              <a:buNone/>
              <a:defRPr/>
            </a:pPr>
            <a:r>
              <a:rPr lang="en-US" dirty="0" smtClean="0"/>
              <a:t>With Morgan &amp; Allison</a:t>
            </a:r>
          </a:p>
        </p:txBody>
      </p:sp>
      <p:cxnSp>
        <p:nvCxnSpPr>
          <p:cNvPr id="4" name="Straight Connector 3"/>
          <p:cNvCxnSpPr/>
          <p:nvPr/>
        </p:nvCxnSpPr>
        <p:spPr>
          <a:xfrm>
            <a:off x="103188" y="6324600"/>
            <a:ext cx="8915400" cy="0"/>
          </a:xfrm>
          <a:prstGeom prst="line">
            <a:avLst/>
          </a:prstGeom>
          <a:ln w="28575">
            <a:solidFill>
              <a:srgbClr val="AA753F"/>
            </a:solidFill>
          </a:ln>
        </p:spPr>
        <p:style>
          <a:lnRef idx="1">
            <a:schemeClr val="accent1"/>
          </a:lnRef>
          <a:fillRef idx="0">
            <a:schemeClr val="accent1"/>
          </a:fillRef>
          <a:effectRef idx="0">
            <a:schemeClr val="accent1"/>
          </a:effectRef>
          <a:fontRef idx="minor">
            <a:schemeClr val="tx1"/>
          </a:fontRef>
        </p:style>
      </p:cxnSp>
      <p:pic>
        <p:nvPicPr>
          <p:cNvPr id="205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1025" y="6477000"/>
            <a:ext cx="20955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030413"/>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962400" y="5867400"/>
            <a:ext cx="4876800" cy="254000"/>
          </a:xfrm>
          <a:prstGeom prst="rect">
            <a:avLst/>
          </a:prstGeom>
          <a:noFill/>
        </p:spPr>
        <p:txBody>
          <a:bodyPr>
            <a:spAutoFit/>
          </a:bodyPr>
          <a:lstStyle/>
          <a:p>
            <a:pPr algn="r">
              <a:defRPr/>
            </a:pPr>
            <a:r>
              <a:rPr lang="en-US" sz="1050" dirty="0"/>
              <a:t>https://giphy.com/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674688" y="533400"/>
            <a:ext cx="7772400" cy="1470025"/>
          </a:xfrm>
        </p:spPr>
        <p:txBody>
          <a:bodyPr/>
          <a:lstStyle/>
          <a:p>
            <a:pPr eaLnBrk="1" hangingPunct="1"/>
            <a:r>
              <a:rPr lang="en-US" altLang="en-US" smtClean="0"/>
              <a:t>What’s your WHY?</a:t>
            </a:r>
          </a:p>
        </p:txBody>
      </p:sp>
      <p:cxnSp>
        <p:nvCxnSpPr>
          <p:cNvPr id="4" name="Straight Connector 3"/>
          <p:cNvCxnSpPr/>
          <p:nvPr/>
        </p:nvCxnSpPr>
        <p:spPr>
          <a:xfrm>
            <a:off x="103188" y="6324600"/>
            <a:ext cx="8915400" cy="0"/>
          </a:xfrm>
          <a:prstGeom prst="line">
            <a:avLst/>
          </a:prstGeom>
          <a:ln w="28575">
            <a:solidFill>
              <a:srgbClr val="AA753F"/>
            </a:solidFill>
          </a:ln>
        </p:spPr>
        <p:style>
          <a:lnRef idx="1">
            <a:schemeClr val="accent1"/>
          </a:lnRef>
          <a:fillRef idx="0">
            <a:schemeClr val="accent1"/>
          </a:fillRef>
          <a:effectRef idx="0">
            <a:schemeClr val="accent1"/>
          </a:effectRef>
          <a:fontRef idx="minor">
            <a:schemeClr val="tx1"/>
          </a:fontRef>
        </p:style>
      </p:cxnSp>
      <p:pic>
        <p:nvPicPr>
          <p:cNvPr id="1126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1025" y="6477000"/>
            <a:ext cx="20955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7"/>
          <p:cNvSpPr>
            <a:spLocks noChangeArrowheads="1"/>
          </p:cNvSpPr>
          <p:nvPr/>
        </p:nvSpPr>
        <p:spPr bwMode="auto">
          <a:xfrm>
            <a:off x="211138" y="6413500"/>
            <a:ext cx="5943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a:solidFill>
                  <a:srgbClr val="00335B"/>
                </a:solidFill>
              </a:rPr>
              <a:t>2017 Community Cancer Care Educational Conference</a:t>
            </a:r>
          </a:p>
        </p:txBody>
      </p:sp>
      <p:pic>
        <p:nvPicPr>
          <p:cNvPr id="11270" name="Picture 6" descr="C:\Users\mstirling4\AppData\Local\Microsoft\Windows\Temporary Internet Files\Content.IE5\FTK6ZD9I\why+worry[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4225" y="1905000"/>
            <a:ext cx="5013325"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674688" y="533400"/>
            <a:ext cx="7772400" cy="1470025"/>
          </a:xfrm>
        </p:spPr>
        <p:txBody>
          <a:bodyPr/>
          <a:lstStyle/>
          <a:p>
            <a:pPr eaLnBrk="1" hangingPunct="1"/>
            <a:r>
              <a:rPr lang="en-US" altLang="en-US" smtClean="0"/>
              <a:t>Health Equity:</a:t>
            </a:r>
            <a:br>
              <a:rPr lang="en-US" altLang="en-US" smtClean="0"/>
            </a:br>
            <a:r>
              <a:rPr lang="en-US" altLang="en-US" smtClean="0"/>
              <a:t>A Value and a Choice</a:t>
            </a:r>
          </a:p>
        </p:txBody>
      </p:sp>
      <p:sp>
        <p:nvSpPr>
          <p:cNvPr id="3" name="Subtitle 2"/>
          <p:cNvSpPr>
            <a:spLocks noGrp="1"/>
          </p:cNvSpPr>
          <p:nvPr>
            <p:ph type="subTitle" idx="1"/>
          </p:nvPr>
        </p:nvSpPr>
        <p:spPr>
          <a:xfrm>
            <a:off x="3733800" y="5791200"/>
            <a:ext cx="5105400" cy="447675"/>
          </a:xfrm>
        </p:spPr>
        <p:txBody>
          <a:bodyPr rtlCol="0">
            <a:normAutofit fontScale="40000" lnSpcReduction="20000"/>
          </a:bodyPr>
          <a:lstStyle/>
          <a:p>
            <a:pPr eaLnBrk="1" fontAlgn="auto" hangingPunct="1">
              <a:spcAft>
                <a:spcPts val="0"/>
              </a:spcAft>
              <a:defRPr/>
            </a:pPr>
            <a:r>
              <a:rPr lang="en-US" dirty="0">
                <a:solidFill>
                  <a:schemeClr val="tx1"/>
                </a:solidFill>
              </a:rPr>
              <a:t>https://healthequity.globalpolicysolutions.org/about-health-equity/</a:t>
            </a:r>
            <a:endParaRPr lang="en-US" dirty="0" smtClean="0">
              <a:solidFill>
                <a:schemeClr val="tx1"/>
              </a:solidFill>
            </a:endParaRPr>
          </a:p>
        </p:txBody>
      </p:sp>
      <p:cxnSp>
        <p:nvCxnSpPr>
          <p:cNvPr id="4" name="Straight Connector 3"/>
          <p:cNvCxnSpPr/>
          <p:nvPr/>
        </p:nvCxnSpPr>
        <p:spPr>
          <a:xfrm>
            <a:off x="103188" y="6324600"/>
            <a:ext cx="8915400" cy="0"/>
          </a:xfrm>
          <a:prstGeom prst="line">
            <a:avLst/>
          </a:prstGeom>
          <a:ln w="28575">
            <a:solidFill>
              <a:srgbClr val="AA753F"/>
            </a:solidFill>
          </a:ln>
        </p:spPr>
        <p:style>
          <a:lnRef idx="1">
            <a:schemeClr val="accent1"/>
          </a:lnRef>
          <a:fillRef idx="0">
            <a:schemeClr val="accent1"/>
          </a:fillRef>
          <a:effectRef idx="0">
            <a:schemeClr val="accent1"/>
          </a:effectRef>
          <a:fontRef idx="minor">
            <a:schemeClr val="tx1"/>
          </a:fontRef>
        </p:style>
      </p:cxnSp>
      <p:pic>
        <p:nvPicPr>
          <p:cNvPr id="1229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1025" y="6477000"/>
            <a:ext cx="20955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7"/>
          <p:cNvSpPr>
            <a:spLocks noChangeArrowheads="1"/>
          </p:cNvSpPr>
          <p:nvPr/>
        </p:nvSpPr>
        <p:spPr bwMode="auto">
          <a:xfrm>
            <a:off x="211138" y="6413500"/>
            <a:ext cx="5943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a:solidFill>
                  <a:srgbClr val="00335B"/>
                </a:solidFill>
              </a:rPr>
              <a:t>2017 Community Cancer Care Educational Conference</a:t>
            </a:r>
          </a:p>
        </p:txBody>
      </p:sp>
      <p:pic>
        <p:nvPicPr>
          <p:cNvPr id="1229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11325" y="2057400"/>
            <a:ext cx="569912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1447800" y="788988"/>
            <a:ext cx="6172200" cy="5297487"/>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1798638" y="1828800"/>
            <a:ext cx="5516562" cy="426085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2540000" y="3340100"/>
            <a:ext cx="4111625" cy="2740025"/>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Oval 1"/>
          <p:cNvSpPr/>
          <p:nvPr/>
        </p:nvSpPr>
        <p:spPr>
          <a:xfrm>
            <a:off x="2994025" y="3698875"/>
            <a:ext cx="3290888" cy="1135063"/>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Box 11"/>
          <p:cNvSpPr txBox="1"/>
          <p:nvPr/>
        </p:nvSpPr>
        <p:spPr>
          <a:xfrm>
            <a:off x="2078719" y="3428538"/>
            <a:ext cx="4964335" cy="1060818"/>
          </a:xfrm>
          <a:prstGeom prst="rect">
            <a:avLst/>
          </a:prstGeom>
          <a:noFill/>
        </p:spPr>
        <p:txBody>
          <a:bodyPr spcFirstLastPara="1">
            <a:prstTxWarp prst="textArchUp">
              <a:avLst>
                <a:gd name="adj" fmla="val 11157653"/>
              </a:avLst>
            </a:prstTxWarp>
            <a:spAutoFit/>
          </a:bodyPr>
          <a:lstStyle/>
          <a:p>
            <a:pPr algn="ctr">
              <a:defRPr/>
            </a:pPr>
            <a:r>
              <a:rPr lang="en-US" sz="1600" dirty="0"/>
              <a:t>Refer patients to support programs and services</a:t>
            </a:r>
          </a:p>
          <a:p>
            <a:pPr algn="ctr">
              <a:defRPr/>
            </a:pPr>
            <a:r>
              <a:rPr lang="en-US" sz="1600" dirty="0"/>
              <a:t>      Build relationships and trust for continuity of care</a:t>
            </a:r>
          </a:p>
          <a:p>
            <a:pPr algn="ctr">
              <a:defRPr/>
            </a:pPr>
            <a:r>
              <a:rPr lang="en-US" sz="1600" dirty="0"/>
              <a:t>   Provide information to access income/benefits</a:t>
            </a:r>
          </a:p>
          <a:p>
            <a:pPr algn="ctr">
              <a:defRPr/>
            </a:pPr>
            <a:r>
              <a:rPr lang="en-US" sz="1600" dirty="0"/>
              <a:t>Patient advocacy: filling forms, letters, increased funding</a:t>
            </a:r>
          </a:p>
          <a:p>
            <a:pPr algn="ctr">
              <a:defRPr/>
            </a:pPr>
            <a:endParaRPr lang="en-US" dirty="0"/>
          </a:p>
        </p:txBody>
      </p:sp>
      <p:sp>
        <p:nvSpPr>
          <p:cNvPr id="16" name="TextBox 15"/>
          <p:cNvSpPr txBox="1"/>
          <p:nvPr/>
        </p:nvSpPr>
        <p:spPr>
          <a:xfrm>
            <a:off x="1668111" y="1676400"/>
            <a:ext cx="5785548" cy="1200329"/>
          </a:xfrm>
          <a:prstGeom prst="rect">
            <a:avLst/>
          </a:prstGeom>
          <a:noFill/>
        </p:spPr>
        <p:txBody>
          <a:bodyPr spcFirstLastPara="1">
            <a:prstTxWarp prst="textArchUp">
              <a:avLst/>
            </a:prstTxWarp>
            <a:spAutoFit/>
          </a:bodyPr>
          <a:lstStyle/>
          <a:p>
            <a:pPr algn="ctr">
              <a:defRPr/>
            </a:pPr>
            <a:r>
              <a:rPr lang="en-US" sz="1600" b="1" dirty="0"/>
              <a:t>Influence</a:t>
            </a:r>
          </a:p>
          <a:p>
            <a:pPr algn="ctr">
              <a:defRPr/>
            </a:pPr>
            <a:r>
              <a:rPr lang="en-US" sz="1600" dirty="0"/>
              <a:t>Educate others about health equity</a:t>
            </a:r>
          </a:p>
          <a:p>
            <a:pPr algn="ctr">
              <a:defRPr/>
            </a:pPr>
            <a:r>
              <a:rPr lang="en-US" sz="1600" dirty="0"/>
              <a:t>Be a role model</a:t>
            </a:r>
          </a:p>
          <a:p>
            <a:pPr algn="ctr">
              <a:defRPr/>
            </a:pPr>
            <a:r>
              <a:rPr lang="en-US" sz="1600" dirty="0"/>
              <a:t>Advocate for services to support health equity</a:t>
            </a:r>
          </a:p>
        </p:txBody>
      </p:sp>
      <p:cxnSp>
        <p:nvCxnSpPr>
          <p:cNvPr id="4" name="Straight Connector 3"/>
          <p:cNvCxnSpPr/>
          <p:nvPr/>
        </p:nvCxnSpPr>
        <p:spPr>
          <a:xfrm>
            <a:off x="103188" y="6443663"/>
            <a:ext cx="8915400" cy="0"/>
          </a:xfrm>
          <a:prstGeom prst="line">
            <a:avLst/>
          </a:prstGeom>
          <a:ln w="28575">
            <a:solidFill>
              <a:srgbClr val="AA753F"/>
            </a:solidFill>
          </a:ln>
        </p:spPr>
        <p:style>
          <a:lnRef idx="1">
            <a:schemeClr val="accent1"/>
          </a:lnRef>
          <a:fillRef idx="0">
            <a:schemeClr val="accent1"/>
          </a:fillRef>
          <a:effectRef idx="0">
            <a:schemeClr val="accent1"/>
          </a:effectRef>
          <a:fontRef idx="minor">
            <a:schemeClr val="tx1"/>
          </a:fontRef>
        </p:style>
      </p:cxnSp>
      <p:pic>
        <p:nvPicPr>
          <p:cNvPr id="1332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1025" y="6477000"/>
            <a:ext cx="20955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Rectangle 7"/>
          <p:cNvSpPr>
            <a:spLocks noChangeArrowheads="1"/>
          </p:cNvSpPr>
          <p:nvPr/>
        </p:nvSpPr>
        <p:spPr bwMode="auto">
          <a:xfrm>
            <a:off x="217488" y="6519863"/>
            <a:ext cx="5943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a:solidFill>
                  <a:srgbClr val="00335B"/>
                </a:solidFill>
              </a:rPr>
              <a:t>2017 Community Cancer Care Educational Conference</a:t>
            </a:r>
          </a:p>
        </p:txBody>
      </p:sp>
      <p:sp>
        <p:nvSpPr>
          <p:cNvPr id="8" name="TextBox 7"/>
          <p:cNvSpPr txBox="1"/>
          <p:nvPr/>
        </p:nvSpPr>
        <p:spPr>
          <a:xfrm>
            <a:off x="3189288" y="3534506"/>
            <a:ext cx="2743200" cy="381000"/>
          </a:xfrm>
          <a:prstGeom prst="rect">
            <a:avLst/>
          </a:prstGeom>
          <a:noFill/>
        </p:spPr>
        <p:txBody>
          <a:bodyPr spcFirstLastPara="1">
            <a:prstTxWarp prst="textArchUp">
              <a:avLst/>
            </a:prstTxWarp>
            <a:spAutoFit/>
          </a:bodyPr>
          <a:lstStyle/>
          <a:p>
            <a:pPr algn="ctr">
              <a:defRPr/>
            </a:pPr>
            <a:r>
              <a:rPr lang="en-US" sz="1600" b="1" dirty="0"/>
              <a:t>Clinical Care</a:t>
            </a:r>
          </a:p>
        </p:txBody>
      </p:sp>
      <p:sp>
        <p:nvSpPr>
          <p:cNvPr id="11" name="TextBox 10"/>
          <p:cNvSpPr txBox="1"/>
          <p:nvPr/>
        </p:nvSpPr>
        <p:spPr>
          <a:xfrm>
            <a:off x="3273312" y="2197362"/>
            <a:ext cx="2575147" cy="369332"/>
          </a:xfrm>
          <a:prstGeom prst="rect">
            <a:avLst/>
          </a:prstGeom>
          <a:noFill/>
        </p:spPr>
        <p:txBody>
          <a:bodyPr spcFirstLastPara="1">
            <a:prstTxWarp prst="textArchUp">
              <a:avLst/>
            </a:prstTxWarp>
            <a:spAutoFit/>
          </a:bodyPr>
          <a:lstStyle/>
          <a:p>
            <a:pPr algn="ctr">
              <a:defRPr/>
            </a:pPr>
            <a:r>
              <a:rPr lang="en-US" sz="1600" b="1" dirty="0"/>
              <a:t>Support &amp; Follow Up</a:t>
            </a:r>
          </a:p>
        </p:txBody>
      </p:sp>
      <p:sp>
        <p:nvSpPr>
          <p:cNvPr id="13" name="TextBox 12"/>
          <p:cNvSpPr txBox="1"/>
          <p:nvPr/>
        </p:nvSpPr>
        <p:spPr>
          <a:xfrm>
            <a:off x="3080850" y="5181600"/>
            <a:ext cx="3106738" cy="369332"/>
          </a:xfrm>
          <a:prstGeom prst="rect">
            <a:avLst/>
          </a:prstGeom>
          <a:noFill/>
        </p:spPr>
        <p:txBody>
          <a:bodyPr spcFirstLastPara="1">
            <a:prstTxWarp prst="textArchUp">
              <a:avLst>
                <a:gd name="adj" fmla="val 11052501"/>
              </a:avLst>
            </a:prstTxWarp>
            <a:spAutoFit/>
          </a:bodyPr>
          <a:lstStyle/>
          <a:p>
            <a:pPr algn="ctr">
              <a:defRPr/>
            </a:pPr>
            <a:r>
              <a:rPr lang="en-US" sz="1600" dirty="0"/>
              <a:t>Dignity Question</a:t>
            </a:r>
          </a:p>
          <a:p>
            <a:pPr algn="ctr">
              <a:defRPr/>
            </a:pPr>
            <a:r>
              <a:rPr lang="en-US" sz="1600" dirty="0"/>
              <a:t>Good Social History</a:t>
            </a:r>
          </a:p>
          <a:p>
            <a:pPr algn="ctr">
              <a:defRPr/>
            </a:pPr>
            <a:r>
              <a:rPr lang="en-US" sz="1600" dirty="0"/>
              <a:t>Listen and Communicate At Patients Level</a:t>
            </a:r>
          </a:p>
          <a:p>
            <a:pPr algn="ctr">
              <a:defRPr/>
            </a:pPr>
            <a:r>
              <a:rPr lang="en-US" sz="1600" dirty="0"/>
              <a:t>Consider and integrate SDOH</a:t>
            </a:r>
          </a:p>
          <a:p>
            <a:pPr algn="ctr">
              <a:defRPr/>
            </a:pPr>
            <a:r>
              <a:rPr lang="en-US" sz="1600" dirty="0"/>
              <a:t>Screen for poverty</a:t>
            </a:r>
          </a:p>
          <a:p>
            <a:pPr algn="ctr">
              <a:defRPr/>
            </a:pPr>
            <a:endParaRPr lang="en-US" dirty="0"/>
          </a:p>
          <a:p>
            <a:pPr algn="ctr">
              <a:defRPr/>
            </a:pPr>
            <a:endParaRPr lang="en-US" dirty="0"/>
          </a:p>
        </p:txBody>
      </p:sp>
      <p:sp>
        <p:nvSpPr>
          <p:cNvPr id="17" name="Frame 16"/>
          <p:cNvSpPr/>
          <p:nvPr/>
        </p:nvSpPr>
        <p:spPr>
          <a:xfrm>
            <a:off x="103188" y="150813"/>
            <a:ext cx="8923337" cy="6297612"/>
          </a:xfrm>
          <a:prstGeom prst="frame">
            <a:avLst>
              <a:gd name="adj1" fmla="val 4716"/>
            </a:avLst>
          </a:prstGeom>
          <a:solidFill>
            <a:schemeClr val="tx2">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3327" name="TextBox 17"/>
          <p:cNvSpPr txBox="1">
            <a:spLocks noChangeArrowheads="1"/>
          </p:cNvSpPr>
          <p:nvPr/>
        </p:nvSpPr>
        <p:spPr bwMode="auto">
          <a:xfrm>
            <a:off x="1550988" y="131763"/>
            <a:ext cx="5980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a:t>Organization of Practice</a:t>
            </a:r>
          </a:p>
        </p:txBody>
      </p:sp>
      <p:sp>
        <p:nvSpPr>
          <p:cNvPr id="19" name="TextBox 18"/>
          <p:cNvSpPr txBox="1">
            <a:spLocks noChangeArrowheads="1"/>
          </p:cNvSpPr>
          <p:nvPr/>
        </p:nvSpPr>
        <p:spPr bwMode="auto">
          <a:xfrm>
            <a:off x="103188" y="6100763"/>
            <a:ext cx="907256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spcAft>
                <a:spcPts val="150"/>
              </a:spcAft>
              <a:buFontTx/>
              <a:buNone/>
            </a:pPr>
            <a:r>
              <a:rPr lang="en-US" altLang="en-US" sz="1600"/>
              <a:t>Ensure accessibility ● Person-centred &amp; safe care ● Develop good working relationships with local services</a:t>
            </a:r>
          </a:p>
          <a:p>
            <a:pPr eaLnBrk="1" hangingPunct="1">
              <a:spcBef>
                <a:spcPct val="0"/>
              </a:spcBef>
              <a:buFontTx/>
              <a:buNone/>
            </a:pPr>
            <a:endParaRPr lang="en-US" altLang="en-US" sz="1600"/>
          </a:p>
          <a:p>
            <a:pPr eaLnBrk="1" hangingPunct="1">
              <a:spcBef>
                <a:spcPct val="0"/>
              </a:spcBef>
              <a:buFontTx/>
              <a:buNone/>
            </a:pPr>
            <a:endParaRPr lang="en-US" altLang="en-US" sz="1600"/>
          </a:p>
        </p:txBody>
      </p:sp>
      <p:sp>
        <p:nvSpPr>
          <p:cNvPr id="13329" name="TextBox 19"/>
          <p:cNvSpPr txBox="1">
            <a:spLocks noChangeArrowheads="1"/>
          </p:cNvSpPr>
          <p:nvPr/>
        </p:nvSpPr>
        <p:spPr bwMode="auto">
          <a:xfrm>
            <a:off x="6019800" y="5791200"/>
            <a:ext cx="274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t>Adapted from WRHA Health for All, 2016</a:t>
            </a:r>
          </a:p>
        </p:txBody>
      </p:sp>
      <p:sp>
        <p:nvSpPr>
          <p:cNvPr id="13330" name="TextBox 20"/>
          <p:cNvSpPr txBox="1">
            <a:spLocks noChangeArrowheads="1"/>
          </p:cNvSpPr>
          <p:nvPr/>
        </p:nvSpPr>
        <p:spPr bwMode="auto">
          <a:xfrm>
            <a:off x="523875" y="577850"/>
            <a:ext cx="2547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t>Equity in Practice</a:t>
            </a:r>
          </a:p>
        </p:txBody>
      </p:sp>
      <p:sp>
        <p:nvSpPr>
          <p:cNvPr id="29" name="Oval 28"/>
          <p:cNvSpPr/>
          <p:nvPr/>
        </p:nvSpPr>
        <p:spPr>
          <a:xfrm>
            <a:off x="2954338" y="3679825"/>
            <a:ext cx="3522662" cy="1154113"/>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271" name="Picture 7" descr="C:\Users\mstirling4\AppData\Local\Microsoft\Windows\Temporary Internet Files\Content.IE5\T7PQZM1N\_____ ___ _______ __ ___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833772"/>
            <a:ext cx="2236788" cy="1255322"/>
          </a:xfrm>
          <a:prstGeom prst="ellipse">
            <a:avLst/>
          </a:prstGeom>
          <a:noFill/>
          <a:extLst>
            <a:ext uri="{909E8E84-426E-40DD-AFC4-6F175D3DCCD1}">
              <a14:hiddenFill xmlns:a14="http://schemas.microsoft.com/office/drawing/2010/main">
                <a:solidFill>
                  <a:srgbClr val="FFFFFF"/>
                </a:solidFill>
              </a14:hiddenFill>
            </a:ext>
          </a:extLst>
        </p:spPr>
      </p:pic>
      <p:sp>
        <p:nvSpPr>
          <p:cNvPr id="30" name="Oval 29"/>
          <p:cNvSpPr/>
          <p:nvPr/>
        </p:nvSpPr>
        <p:spPr>
          <a:xfrm>
            <a:off x="2362200" y="2292350"/>
            <a:ext cx="4400550" cy="1023938"/>
          </a:xfrm>
          <a:prstGeom prst="ellipse">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 name="Oval 30"/>
          <p:cNvSpPr/>
          <p:nvPr/>
        </p:nvSpPr>
        <p:spPr>
          <a:xfrm rot="20286300">
            <a:off x="2106613" y="2990850"/>
            <a:ext cx="1693862" cy="649288"/>
          </a:xfrm>
          <a:prstGeom prst="ellipse">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64" name="Oval 11263"/>
          <p:cNvSpPr/>
          <p:nvPr/>
        </p:nvSpPr>
        <p:spPr>
          <a:xfrm rot="1622307">
            <a:off x="5564188" y="2651125"/>
            <a:ext cx="1524000" cy="1111250"/>
          </a:xfrm>
          <a:prstGeom prst="ellipse">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65" name="Oval 11264"/>
          <p:cNvSpPr/>
          <p:nvPr/>
        </p:nvSpPr>
        <p:spPr>
          <a:xfrm>
            <a:off x="2771775" y="1038225"/>
            <a:ext cx="3505200" cy="74295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66" name="Oval 11265"/>
          <p:cNvSpPr/>
          <p:nvPr/>
        </p:nvSpPr>
        <p:spPr>
          <a:xfrm rot="20932742">
            <a:off x="2590800" y="1352550"/>
            <a:ext cx="1219200" cy="6477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67" name="Oval 11266"/>
          <p:cNvSpPr/>
          <p:nvPr/>
        </p:nvSpPr>
        <p:spPr>
          <a:xfrm rot="297093">
            <a:off x="5257800" y="1409700"/>
            <a:ext cx="1371600" cy="5715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1264"/>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265"/>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1266"/>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1267"/>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animBg="1"/>
      <p:bldP spid="30" grpId="0" animBg="1"/>
      <p:bldP spid="31" grpId="0" animBg="1"/>
      <p:bldP spid="11264" grpId="0" animBg="1"/>
      <p:bldP spid="11265" grpId="0" animBg="1"/>
      <p:bldP spid="11266" grpId="0" animBg="1"/>
      <p:bldP spid="1126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674688" y="533400"/>
            <a:ext cx="7772400" cy="1470025"/>
          </a:xfrm>
        </p:spPr>
        <p:txBody>
          <a:bodyPr/>
          <a:lstStyle/>
          <a:p>
            <a:pPr eaLnBrk="1" hangingPunct="1"/>
            <a:r>
              <a:rPr lang="en-US" altLang="en-US" smtClean="0"/>
              <a:t>Thank you!</a:t>
            </a:r>
          </a:p>
        </p:txBody>
      </p:sp>
      <p:cxnSp>
        <p:nvCxnSpPr>
          <p:cNvPr id="4" name="Straight Connector 3"/>
          <p:cNvCxnSpPr/>
          <p:nvPr/>
        </p:nvCxnSpPr>
        <p:spPr>
          <a:xfrm>
            <a:off x="103188" y="6324600"/>
            <a:ext cx="8915400" cy="0"/>
          </a:xfrm>
          <a:prstGeom prst="line">
            <a:avLst/>
          </a:prstGeom>
          <a:ln w="28575">
            <a:solidFill>
              <a:srgbClr val="AA753F"/>
            </a:solidFill>
          </a:ln>
        </p:spPr>
        <p:style>
          <a:lnRef idx="1">
            <a:schemeClr val="accent1"/>
          </a:lnRef>
          <a:fillRef idx="0">
            <a:schemeClr val="accent1"/>
          </a:fillRef>
          <a:effectRef idx="0">
            <a:schemeClr val="accent1"/>
          </a:effectRef>
          <a:fontRef idx="minor">
            <a:schemeClr val="tx1"/>
          </a:fontRef>
        </p:style>
      </p:cxnSp>
      <p:pic>
        <p:nvPicPr>
          <p:cNvPr id="1434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6477000"/>
            <a:ext cx="20955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7"/>
          <p:cNvSpPr>
            <a:spLocks noChangeArrowheads="1"/>
          </p:cNvSpPr>
          <p:nvPr/>
        </p:nvSpPr>
        <p:spPr bwMode="auto">
          <a:xfrm>
            <a:off x="211138" y="6413500"/>
            <a:ext cx="5943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a:solidFill>
                  <a:srgbClr val="00335B"/>
                </a:solidFill>
              </a:rPr>
              <a:t>2017 Community Cancer Care Educational Conference</a:t>
            </a:r>
          </a:p>
        </p:txBody>
      </p:sp>
      <p:pic>
        <p:nvPicPr>
          <p:cNvPr id="14342"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09800"/>
            <a:ext cx="5815013"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62400" y="5867400"/>
            <a:ext cx="4876800" cy="254000"/>
          </a:xfrm>
          <a:prstGeom prst="rect">
            <a:avLst/>
          </a:prstGeom>
          <a:noFill/>
        </p:spPr>
        <p:txBody>
          <a:bodyPr>
            <a:spAutoFit/>
          </a:bodyPr>
          <a:lstStyle/>
          <a:p>
            <a:pPr algn="r">
              <a:defRPr/>
            </a:pPr>
            <a:r>
              <a:rPr lang="en-US" sz="1050" dirty="0"/>
              <a:t>https://giphy.com/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24112" y="964019"/>
            <a:ext cx="4295775" cy="4705350"/>
          </a:xfrm>
          <a:prstGeom prst="rect">
            <a:avLst/>
          </a:prstGeom>
        </p:spPr>
      </p:pic>
      <p:cxnSp>
        <p:nvCxnSpPr>
          <p:cNvPr id="4" name="Straight Connector 3"/>
          <p:cNvCxnSpPr/>
          <p:nvPr/>
        </p:nvCxnSpPr>
        <p:spPr>
          <a:xfrm>
            <a:off x="103188" y="6324600"/>
            <a:ext cx="8915400" cy="0"/>
          </a:xfrm>
          <a:prstGeom prst="line">
            <a:avLst/>
          </a:prstGeom>
          <a:ln w="28575">
            <a:solidFill>
              <a:srgbClr val="AA753F"/>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3400" y="1228725"/>
            <a:ext cx="7696200" cy="1477963"/>
          </a:xfrm>
          <a:prstGeom prst="rect">
            <a:avLst/>
          </a:prstGeom>
        </p:spPr>
        <p:txBody>
          <a:bodyPr>
            <a:spAutoFit/>
          </a:bodyPr>
          <a:lstStyle/>
          <a:p>
            <a:pPr marL="400050" lvl="1" fontAlgn="auto">
              <a:spcBef>
                <a:spcPts val="0"/>
              </a:spcBef>
              <a:spcAft>
                <a:spcPts val="0"/>
              </a:spcAft>
              <a:defRPr/>
            </a:pPr>
            <a:endParaRPr lang="en-CA" b="1" dirty="0">
              <a:latin typeface="+mn-lt"/>
              <a:cs typeface="+mn-cs"/>
            </a:endParaRPr>
          </a:p>
          <a:p>
            <a:pPr marL="457200" indent="-457200" fontAlgn="auto">
              <a:spcBef>
                <a:spcPts val="0"/>
              </a:spcBef>
              <a:spcAft>
                <a:spcPts val="0"/>
              </a:spcAft>
              <a:buFont typeface="Arial" pitchFamily="34" charset="0"/>
              <a:buAutoNum type="arabicParenR"/>
              <a:defRPr/>
            </a:pPr>
            <a:endParaRPr lang="en-CA" sz="2400" dirty="0">
              <a:latin typeface="+mn-lt"/>
              <a:cs typeface="+mn-cs"/>
            </a:endParaRPr>
          </a:p>
          <a:p>
            <a:pPr fontAlgn="auto">
              <a:spcBef>
                <a:spcPts val="0"/>
              </a:spcBef>
              <a:spcAft>
                <a:spcPts val="0"/>
              </a:spcAft>
              <a:defRPr/>
            </a:pPr>
            <a:endParaRPr lang="en-CA" sz="2400" dirty="0">
              <a:latin typeface="+mn-lt"/>
              <a:cs typeface="+mn-cs"/>
            </a:endParaRPr>
          </a:p>
          <a:p>
            <a:pPr fontAlgn="auto">
              <a:spcBef>
                <a:spcPts val="0"/>
              </a:spcBef>
              <a:spcAft>
                <a:spcPts val="0"/>
              </a:spcAft>
              <a:defRPr/>
            </a:pPr>
            <a:endParaRPr lang="en-CA" sz="2400" dirty="0">
              <a:latin typeface="+mn-lt"/>
              <a:cs typeface="+mn-cs"/>
            </a:endParaRPr>
          </a:p>
        </p:txBody>
      </p:sp>
      <p:pic>
        <p:nvPicPr>
          <p:cNvPr id="307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1025" y="6477000"/>
            <a:ext cx="20955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193675" y="990600"/>
            <a:ext cx="873601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t>Presenters:  Morgan Stirling &amp; Allison Wiens</a:t>
            </a:r>
          </a:p>
          <a:p>
            <a:pPr eaLnBrk="1" hangingPunct="1">
              <a:spcBef>
                <a:spcPct val="0"/>
              </a:spcBef>
              <a:buFontTx/>
              <a:buNone/>
            </a:pPr>
            <a:r>
              <a:rPr lang="en-US" altLang="en-US" sz="2800"/>
              <a:t>Underserved Populations Program &amp; Community Oncology</a:t>
            </a:r>
          </a:p>
          <a:p>
            <a:pPr eaLnBrk="1" hangingPunct="1">
              <a:spcBef>
                <a:spcPct val="0"/>
              </a:spcBef>
              <a:buFontTx/>
              <a:buNone/>
            </a:pPr>
            <a:endParaRPr lang="en-US" altLang="en-US" sz="2800"/>
          </a:p>
          <a:p>
            <a:pPr eaLnBrk="1" hangingPunct="1">
              <a:spcBef>
                <a:spcPct val="0"/>
              </a:spcBef>
              <a:buFontTx/>
              <a:buNone/>
            </a:pPr>
            <a:r>
              <a:rPr lang="en-US" altLang="en-US" sz="2800"/>
              <a:t>Commercial Interests:</a:t>
            </a:r>
          </a:p>
          <a:p>
            <a:pPr eaLnBrk="1" hangingPunct="1">
              <a:spcBef>
                <a:spcPct val="0"/>
              </a:spcBef>
              <a:buFontTx/>
              <a:buNone/>
            </a:pPr>
            <a:r>
              <a:rPr lang="en-US" altLang="en-US" sz="2800"/>
              <a:t>None</a:t>
            </a:r>
          </a:p>
          <a:p>
            <a:pPr eaLnBrk="1" hangingPunct="1">
              <a:spcBef>
                <a:spcPct val="0"/>
              </a:spcBef>
              <a:buFontTx/>
              <a:buNone/>
            </a:pPr>
            <a:endParaRPr lang="en-US" altLang="en-US" sz="2800"/>
          </a:p>
          <a:p>
            <a:pPr eaLnBrk="1" hangingPunct="1">
              <a:spcBef>
                <a:spcPct val="0"/>
              </a:spcBef>
              <a:buFontTx/>
              <a:buNone/>
            </a:pPr>
            <a:r>
              <a:rPr lang="en-US" altLang="en-US" sz="2800"/>
              <a:t>But…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30521" y="964019"/>
            <a:ext cx="4295775" cy="4705350"/>
          </a:xfrm>
          <a:prstGeom prst="rect">
            <a:avLst/>
          </a:prstGeom>
        </p:spPr>
      </p:pic>
      <p:cxnSp>
        <p:nvCxnSpPr>
          <p:cNvPr id="4" name="Straight Connector 3"/>
          <p:cNvCxnSpPr/>
          <p:nvPr/>
        </p:nvCxnSpPr>
        <p:spPr>
          <a:xfrm>
            <a:off x="103188" y="6324600"/>
            <a:ext cx="8915400" cy="0"/>
          </a:xfrm>
          <a:prstGeom prst="line">
            <a:avLst/>
          </a:prstGeom>
          <a:ln w="28575">
            <a:solidFill>
              <a:srgbClr val="AA753F"/>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3400" y="1228725"/>
            <a:ext cx="7696200" cy="1477963"/>
          </a:xfrm>
          <a:prstGeom prst="rect">
            <a:avLst/>
          </a:prstGeom>
        </p:spPr>
        <p:txBody>
          <a:bodyPr>
            <a:spAutoFit/>
          </a:bodyPr>
          <a:lstStyle/>
          <a:p>
            <a:pPr marL="400050" lvl="1" fontAlgn="auto">
              <a:spcBef>
                <a:spcPts val="0"/>
              </a:spcBef>
              <a:spcAft>
                <a:spcPts val="0"/>
              </a:spcAft>
              <a:defRPr/>
            </a:pPr>
            <a:endParaRPr lang="en-CA" b="1" dirty="0">
              <a:latin typeface="+mn-lt"/>
              <a:cs typeface="+mn-cs"/>
            </a:endParaRPr>
          </a:p>
          <a:p>
            <a:pPr marL="457200" indent="-457200" fontAlgn="auto">
              <a:spcBef>
                <a:spcPts val="0"/>
              </a:spcBef>
              <a:spcAft>
                <a:spcPts val="0"/>
              </a:spcAft>
              <a:buFont typeface="Arial" pitchFamily="34" charset="0"/>
              <a:buAutoNum type="arabicParenR"/>
              <a:defRPr/>
            </a:pPr>
            <a:endParaRPr lang="en-CA" sz="2400" dirty="0">
              <a:latin typeface="+mn-lt"/>
              <a:cs typeface="+mn-cs"/>
            </a:endParaRPr>
          </a:p>
          <a:p>
            <a:pPr fontAlgn="auto">
              <a:spcBef>
                <a:spcPts val="0"/>
              </a:spcBef>
              <a:spcAft>
                <a:spcPts val="0"/>
              </a:spcAft>
              <a:defRPr/>
            </a:pPr>
            <a:endParaRPr lang="en-CA" sz="2400" dirty="0">
              <a:latin typeface="+mn-lt"/>
              <a:cs typeface="+mn-cs"/>
            </a:endParaRPr>
          </a:p>
          <a:p>
            <a:pPr fontAlgn="auto">
              <a:spcBef>
                <a:spcPts val="0"/>
              </a:spcBef>
              <a:spcAft>
                <a:spcPts val="0"/>
              </a:spcAft>
              <a:defRPr/>
            </a:pPr>
            <a:endParaRPr lang="en-CA" sz="2400" dirty="0">
              <a:latin typeface="+mn-lt"/>
              <a:cs typeface="+mn-cs"/>
            </a:endParaRPr>
          </a:p>
        </p:txBody>
      </p:sp>
      <p:pic>
        <p:nvPicPr>
          <p:cNvPr id="410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1025" y="6477000"/>
            <a:ext cx="20955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1"/>
          <p:cNvSpPr txBox="1">
            <a:spLocks noChangeArrowheads="1"/>
          </p:cNvSpPr>
          <p:nvPr/>
        </p:nvSpPr>
        <p:spPr bwMode="auto">
          <a:xfrm>
            <a:off x="85725" y="946150"/>
            <a:ext cx="8736013"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a:t>Mitigating Potential Bias</a:t>
            </a:r>
          </a:p>
          <a:p>
            <a:pPr algn="ctr" eaLnBrk="1" hangingPunct="1">
              <a:spcBef>
                <a:spcPct val="0"/>
              </a:spcBef>
              <a:buFontTx/>
              <a:buNone/>
            </a:pPr>
            <a:endParaRPr lang="en-US" altLang="en-US" sz="2800"/>
          </a:p>
          <a:p>
            <a:pPr algn="ctr" eaLnBrk="1" hangingPunct="1">
              <a:spcBef>
                <a:spcPct val="0"/>
              </a:spcBef>
              <a:buFontTx/>
              <a:buNone/>
            </a:pPr>
            <a:endParaRPr lang="en-US" altLang="en-US" sz="2800"/>
          </a:p>
          <a:p>
            <a:pPr eaLnBrk="1" hangingPunct="1">
              <a:spcBef>
                <a:spcPct val="0"/>
              </a:spcBef>
              <a:buFontTx/>
              <a:buNone/>
            </a:pPr>
            <a:r>
              <a:rPr lang="en-US" altLang="en-US" sz="2800"/>
              <a:t>Not applicable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03188" y="6324600"/>
            <a:ext cx="8915400" cy="0"/>
          </a:xfrm>
          <a:prstGeom prst="line">
            <a:avLst/>
          </a:prstGeom>
          <a:ln w="28575">
            <a:solidFill>
              <a:srgbClr val="AA753F"/>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3400" y="1228725"/>
            <a:ext cx="7696200" cy="5016500"/>
          </a:xfrm>
          <a:prstGeom prst="rect">
            <a:avLst/>
          </a:prstGeom>
        </p:spPr>
        <p:txBody>
          <a:bodyPr>
            <a:spAutoFit/>
          </a:bodyPr>
          <a:lstStyle/>
          <a:p>
            <a:pPr fontAlgn="auto">
              <a:spcBef>
                <a:spcPts val="0"/>
              </a:spcBef>
              <a:spcAft>
                <a:spcPts val="1200"/>
              </a:spcAft>
              <a:defRPr/>
            </a:pPr>
            <a:r>
              <a:rPr lang="en-CA" sz="2400" dirty="0">
                <a:latin typeface="+mn-lt"/>
                <a:cs typeface="+mn-cs"/>
              </a:rPr>
              <a:t>By the end of this presentation participants will be able to:</a:t>
            </a:r>
          </a:p>
          <a:p>
            <a:pPr marL="514350" indent="-514350" fontAlgn="auto">
              <a:spcBef>
                <a:spcPts val="0"/>
              </a:spcBef>
              <a:spcAft>
                <a:spcPts val="0"/>
              </a:spcAft>
              <a:buFontTx/>
              <a:buAutoNum type="arabicParenR"/>
              <a:defRPr/>
            </a:pPr>
            <a:r>
              <a:rPr lang="en-CA" sz="2800" dirty="0">
                <a:latin typeface="+mn-lt"/>
                <a:cs typeface="+mn-cs"/>
              </a:rPr>
              <a:t>Become Health Equity </a:t>
            </a:r>
            <a:r>
              <a:rPr lang="en-CA" sz="2800" dirty="0" err="1">
                <a:latin typeface="+mn-lt"/>
                <a:cs typeface="+mn-cs"/>
              </a:rPr>
              <a:t>Rockstars</a:t>
            </a:r>
            <a:endParaRPr lang="en-CA" sz="2800" dirty="0">
              <a:latin typeface="+mn-lt"/>
              <a:cs typeface="+mn-cs"/>
            </a:endParaRPr>
          </a:p>
          <a:p>
            <a:pPr fontAlgn="auto">
              <a:spcBef>
                <a:spcPts val="0"/>
              </a:spcBef>
              <a:spcAft>
                <a:spcPts val="0"/>
              </a:spcAft>
              <a:defRPr/>
            </a:pPr>
            <a:endParaRPr lang="en-CA" sz="2800" dirty="0">
              <a:latin typeface="+mn-lt"/>
              <a:cs typeface="+mn-cs"/>
            </a:endParaRPr>
          </a:p>
          <a:p>
            <a:pPr marL="857250" lvl="1" indent="-457200" fontAlgn="auto">
              <a:spcBef>
                <a:spcPts val="0"/>
              </a:spcBef>
              <a:spcAft>
                <a:spcPts val="0"/>
              </a:spcAft>
              <a:buFont typeface="Arial" pitchFamily="34" charset="0"/>
              <a:buAutoNum type="arabicParenR"/>
              <a:defRPr/>
            </a:pPr>
            <a:r>
              <a:rPr lang="en-CA" sz="2800" dirty="0">
                <a:latin typeface="+mn-lt"/>
                <a:cs typeface="+mn-cs"/>
              </a:rPr>
              <a:t>Define Health Equity</a:t>
            </a:r>
          </a:p>
          <a:p>
            <a:pPr marL="857250" lvl="1" indent="-457200" fontAlgn="auto">
              <a:spcBef>
                <a:spcPts val="0"/>
              </a:spcBef>
              <a:spcAft>
                <a:spcPts val="0"/>
              </a:spcAft>
              <a:buFont typeface="Arial" pitchFamily="34" charset="0"/>
              <a:buAutoNum type="arabicParenR"/>
              <a:defRPr/>
            </a:pPr>
            <a:r>
              <a:rPr lang="en-CA" sz="2800" dirty="0">
                <a:latin typeface="+mn-lt"/>
                <a:cs typeface="+mn-cs"/>
              </a:rPr>
              <a:t>Better understand the challenges patients from marginalised populations face</a:t>
            </a:r>
          </a:p>
          <a:p>
            <a:pPr marL="857250" lvl="1" indent="-457200" fontAlgn="auto">
              <a:spcBef>
                <a:spcPts val="0"/>
              </a:spcBef>
              <a:spcAft>
                <a:spcPts val="0"/>
              </a:spcAft>
              <a:buFont typeface="Arial" pitchFamily="34" charset="0"/>
              <a:buAutoNum type="arabicParenR"/>
              <a:defRPr/>
            </a:pPr>
            <a:r>
              <a:rPr lang="en-CA" sz="2800" dirty="0">
                <a:latin typeface="+mn-lt"/>
                <a:cs typeface="+mn-cs"/>
              </a:rPr>
              <a:t>Use enhanced intervention skills to improve patient care</a:t>
            </a:r>
          </a:p>
          <a:p>
            <a:pPr marL="400050" lvl="1" fontAlgn="auto">
              <a:spcBef>
                <a:spcPts val="0"/>
              </a:spcBef>
              <a:spcAft>
                <a:spcPts val="0"/>
              </a:spcAft>
              <a:defRPr/>
            </a:pPr>
            <a:endParaRPr lang="en-CA" dirty="0">
              <a:latin typeface="+mn-lt"/>
              <a:cs typeface="+mn-cs"/>
            </a:endParaRPr>
          </a:p>
          <a:p>
            <a:pPr marL="457200" indent="-457200" fontAlgn="auto">
              <a:spcBef>
                <a:spcPts val="0"/>
              </a:spcBef>
              <a:spcAft>
                <a:spcPts val="0"/>
              </a:spcAft>
              <a:buFont typeface="Arial" pitchFamily="34" charset="0"/>
              <a:buAutoNum type="arabicParenR"/>
              <a:defRPr/>
            </a:pPr>
            <a:endParaRPr lang="en-CA" sz="2400" dirty="0">
              <a:latin typeface="+mn-lt"/>
              <a:cs typeface="+mn-cs"/>
            </a:endParaRPr>
          </a:p>
          <a:p>
            <a:pPr fontAlgn="auto">
              <a:spcBef>
                <a:spcPts val="0"/>
              </a:spcBef>
              <a:spcAft>
                <a:spcPts val="0"/>
              </a:spcAft>
              <a:defRPr/>
            </a:pPr>
            <a:endParaRPr lang="en-CA" sz="2400" dirty="0">
              <a:latin typeface="+mn-lt"/>
              <a:cs typeface="+mn-cs"/>
            </a:endParaRPr>
          </a:p>
          <a:p>
            <a:pPr fontAlgn="auto">
              <a:spcBef>
                <a:spcPts val="0"/>
              </a:spcBef>
              <a:spcAft>
                <a:spcPts val="0"/>
              </a:spcAft>
              <a:defRPr/>
            </a:pPr>
            <a:endParaRPr lang="en-CA" sz="2400" dirty="0">
              <a:latin typeface="+mn-lt"/>
              <a:cs typeface="+mn-cs"/>
            </a:endParaRPr>
          </a:p>
        </p:txBody>
      </p:sp>
      <p:pic>
        <p:nvPicPr>
          <p:cNvPr id="512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1025" y="6477000"/>
            <a:ext cx="20955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8">
                                            <p:txEl>
                                              <p:pRg st="1" end="1"/>
                                            </p:txEl>
                                          </p:spTgt>
                                        </p:tgtEl>
                                      </p:cBhvr>
                                    </p:animEffect>
                                    <p:set>
                                      <p:cBhvr>
                                        <p:cTn id="12" dur="1" fill="hold">
                                          <p:stCondLst>
                                            <p:cond delay="499"/>
                                          </p:stCondLst>
                                        </p:cTn>
                                        <p:tgtEl>
                                          <p:spTgt spid="8">
                                            <p:txEl>
                                              <p:pRg st="1" end="1"/>
                                            </p:txEl>
                                          </p:spTgt>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fade">
                                      <p:cBhvr>
                                        <p:cTn id="20" dur="500"/>
                                        <p:tgtEl>
                                          <p:spTgt spid="8">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fade">
                                      <p:cBhvr>
                                        <p:cTn id="23"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03188" y="6324600"/>
            <a:ext cx="8915400" cy="0"/>
          </a:xfrm>
          <a:prstGeom prst="line">
            <a:avLst/>
          </a:prstGeom>
          <a:ln w="28575">
            <a:solidFill>
              <a:srgbClr val="AA753F"/>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24112" y="964019"/>
            <a:ext cx="4295775" cy="4705350"/>
          </a:xfrm>
          <a:prstGeom prst="rect">
            <a:avLst/>
          </a:prstGeom>
        </p:spPr>
      </p:pic>
      <p:sp>
        <p:nvSpPr>
          <p:cNvPr id="7" name="Rectangle 3"/>
          <p:cNvSpPr txBox="1">
            <a:spLocks noChangeArrowheads="1"/>
          </p:cNvSpPr>
          <p:nvPr/>
        </p:nvSpPr>
        <p:spPr>
          <a:xfrm>
            <a:off x="0" y="2286000"/>
            <a:ext cx="9144000" cy="1793875"/>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charset="0"/>
              <a:buNone/>
              <a:defRPr/>
            </a:pPr>
            <a:endParaRPr lang="en-US" altLang="en-US" sz="3600" smtClean="0"/>
          </a:p>
          <a:p>
            <a:pPr marL="0" indent="0" algn="ctr" fontAlgn="auto">
              <a:spcAft>
                <a:spcPts val="0"/>
              </a:spcAft>
              <a:buFont typeface="Arial" charset="0"/>
              <a:buNone/>
              <a:defRPr/>
            </a:pPr>
            <a:r>
              <a:rPr lang="en-US" altLang="en-US" sz="6600" b="1" smtClean="0"/>
              <a:t>Health  	   equity</a:t>
            </a:r>
            <a:endParaRPr lang="en-US" altLang="en-US" sz="6600" b="1" dirty="0"/>
          </a:p>
        </p:txBody>
      </p:sp>
      <p:sp>
        <p:nvSpPr>
          <p:cNvPr id="8" name="Title 1"/>
          <p:cNvSpPr txBox="1">
            <a:spLocks/>
          </p:cNvSpPr>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4400"/>
              <a:t>What is Health Equity?</a:t>
            </a:r>
          </a:p>
        </p:txBody>
      </p:sp>
      <p:sp>
        <p:nvSpPr>
          <p:cNvPr id="9" name="Down Arrow 8"/>
          <p:cNvSpPr/>
          <p:nvPr/>
        </p:nvSpPr>
        <p:spPr>
          <a:xfrm rot="10800000">
            <a:off x="4452938" y="3751263"/>
            <a:ext cx="609600" cy="1447800"/>
          </a:xfrm>
          <a:prstGeom prst="downArrow">
            <a:avLst/>
          </a:prstGeom>
          <a:solidFill>
            <a:schemeClr val="bg2">
              <a:lumMod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a:spLocks noChangeArrowheads="1"/>
          </p:cNvSpPr>
          <p:nvPr/>
        </p:nvSpPr>
        <p:spPr bwMode="auto">
          <a:xfrm>
            <a:off x="4321175" y="2886075"/>
            <a:ext cx="8731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ts val="600"/>
              </a:spcBef>
              <a:buFontTx/>
              <a:buNone/>
            </a:pPr>
            <a:r>
              <a:rPr lang="en-US" altLang="en-US" sz="6600" b="1"/>
              <a:t>In</a:t>
            </a:r>
          </a:p>
        </p:txBody>
      </p:sp>
      <p:sp>
        <p:nvSpPr>
          <p:cNvPr id="11" name="TextBox 5"/>
          <p:cNvSpPr txBox="1">
            <a:spLocks noChangeArrowheads="1"/>
          </p:cNvSpPr>
          <p:nvPr/>
        </p:nvSpPr>
        <p:spPr bwMode="auto">
          <a:xfrm>
            <a:off x="685800" y="1268413"/>
            <a:ext cx="79248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t>Health equity refers to the absence of avoidable or modifiable differences in health among populations or groups defined socially, economically, or geographically. These measurable health differences arise from underlying levels of social advantage/disadvantage, show a consistent pattern across the population, and are considered to be unfair. </a:t>
            </a:r>
          </a:p>
          <a:p>
            <a:pPr algn="r" eaLnBrk="1" hangingPunct="1">
              <a:spcBef>
                <a:spcPct val="0"/>
              </a:spcBef>
              <a:buFontTx/>
              <a:buNone/>
            </a:pPr>
            <a:r>
              <a:rPr lang="en-US" altLang="en-US" sz="1800"/>
              <a:t>- Public Health Agency of Canada</a:t>
            </a:r>
          </a:p>
        </p:txBody>
      </p:sp>
      <p:sp>
        <p:nvSpPr>
          <p:cNvPr id="12" name="TextBox 11"/>
          <p:cNvSpPr txBox="1">
            <a:spLocks noChangeArrowheads="1"/>
          </p:cNvSpPr>
          <p:nvPr/>
        </p:nvSpPr>
        <p:spPr bwMode="auto">
          <a:xfrm>
            <a:off x="1404938" y="48768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t>Addressing the economic and social conditions that create barriers to people reaching their full health potential</a:t>
            </a:r>
          </a:p>
        </p:txBody>
      </p:sp>
      <p:pic>
        <p:nvPicPr>
          <p:cNvPr id="615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1025" y="6477000"/>
            <a:ext cx="20955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5" presetClass="entr" presetSubtype="0"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p:cTn id="16" dur="1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17"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18" dur="1000"/>
                                        <p:tgtEl>
                                          <p:spTgt spid="7">
                                            <p:txEl>
                                              <p:pRg st="1" end="1"/>
                                            </p:txEl>
                                          </p:spTgt>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1000"/>
                            </p:stCondLst>
                            <p:childTnLst>
                              <p:par>
                                <p:cTn id="32" presetID="47" presetClass="exit" presetSubtype="0" fill="hold" grpId="1" nodeType="afterEffect">
                                  <p:stCondLst>
                                    <p:cond delay="0"/>
                                  </p:stCondLst>
                                  <p:childTnLst>
                                    <p:animEffect transition="out" filter="fade">
                                      <p:cBhvr>
                                        <p:cTn id="33" dur="1000"/>
                                        <p:tgtEl>
                                          <p:spTgt spid="10"/>
                                        </p:tgtEl>
                                      </p:cBhvr>
                                    </p:animEffect>
                                    <p:anim calcmode="lin" valueType="num">
                                      <p:cBhvr>
                                        <p:cTn id="34" dur="1000"/>
                                        <p:tgtEl>
                                          <p:spTgt spid="10"/>
                                        </p:tgtEl>
                                        <p:attrNameLst>
                                          <p:attrName>ppt_x</p:attrName>
                                        </p:attrNameLst>
                                      </p:cBhvr>
                                      <p:tavLst>
                                        <p:tav tm="0">
                                          <p:val>
                                            <p:strVal val="ppt_x"/>
                                          </p:val>
                                        </p:tav>
                                        <p:tav tm="100000">
                                          <p:val>
                                            <p:strVal val="ppt_x"/>
                                          </p:val>
                                        </p:tav>
                                      </p:tavLst>
                                    </p:anim>
                                    <p:anim calcmode="lin" valueType="num">
                                      <p:cBhvr>
                                        <p:cTn id="35" dur="1000"/>
                                        <p:tgtEl>
                                          <p:spTgt spid="10"/>
                                        </p:tgtEl>
                                        <p:attrNameLst>
                                          <p:attrName>ppt_y</p:attrName>
                                        </p:attrNameLst>
                                      </p:cBhvr>
                                      <p:tavLst>
                                        <p:tav tm="0">
                                          <p:val>
                                            <p:strVal val="ppt_y"/>
                                          </p:val>
                                        </p:tav>
                                        <p:tav tm="100000">
                                          <p:val>
                                            <p:strVal val="ppt_y-.1"/>
                                          </p:val>
                                        </p:tav>
                                      </p:tavLst>
                                    </p:anim>
                                    <p:set>
                                      <p:cBhvr>
                                        <p:cTn id="36" dur="1" fill="hold">
                                          <p:stCondLst>
                                            <p:cond delay="999"/>
                                          </p:stCondLst>
                                        </p:cTn>
                                        <p:tgtEl>
                                          <p:spTgt spid="10"/>
                                        </p:tgtEl>
                                        <p:attrNameLst>
                                          <p:attrName>style.visibility</p:attrName>
                                        </p:attrNameLst>
                                      </p:cBhvr>
                                      <p:to>
                                        <p:strVal val="hidden"/>
                                      </p:to>
                                    </p:set>
                                  </p:childTnLst>
                                </p:cTn>
                              </p:par>
                            </p:childTnLst>
                          </p:cTn>
                        </p:par>
                        <p:par>
                          <p:cTn id="37" fill="hold" nodeType="afterGroup">
                            <p:stCondLst>
                              <p:cond delay="2000"/>
                            </p:stCondLst>
                            <p:childTnLst>
                              <p:par>
                                <p:cTn id="38" presetID="10" presetClass="exit" presetSubtype="0" fill="hold" grpId="1" nodeType="afterEffect">
                                  <p:stCondLst>
                                    <p:cond delay="0"/>
                                  </p:stCondLst>
                                  <p:childTnLst>
                                    <p:animEffect transition="out" filter="fade">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9" grpId="0" animBg="1"/>
      <p:bldP spid="9" grpId="1" animBg="1"/>
      <p:bldP spid="10" grpId="0"/>
      <p:bldP spid="10" grpId="1"/>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Image result for social determinants of health diagram"/>
          <p:cNvPicPr>
            <a:picLocks noChangeAspect="1" noChangeArrowheads="1"/>
          </p:cNvPicPr>
          <p:nvPr/>
        </p:nvPicPr>
        <p:blipFill>
          <a:blip r:embed="rId3">
            <a:extLst>
              <a:ext uri="{28A0092B-C50C-407E-A947-70E740481C1C}">
                <a14:useLocalDpi xmlns:a14="http://schemas.microsoft.com/office/drawing/2010/main" val="0"/>
              </a:ext>
            </a:extLst>
          </a:blip>
          <a:srcRect l="1271" t="1901" r="1628" b="1862"/>
          <a:stretch>
            <a:fillRect/>
          </a:stretch>
        </p:blipFill>
        <p:spPr bwMode="auto">
          <a:xfrm>
            <a:off x="1447800" y="1243013"/>
            <a:ext cx="64770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Physicians and the social determinants of heal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663" y="1143000"/>
            <a:ext cx="7915275" cy="497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103188" y="6324600"/>
            <a:ext cx="8915400" cy="0"/>
          </a:xfrm>
          <a:prstGeom prst="line">
            <a:avLst/>
          </a:prstGeom>
          <a:ln w="28575">
            <a:solidFill>
              <a:srgbClr val="AA753F"/>
            </a:solidFill>
          </a:ln>
        </p:spPr>
        <p:style>
          <a:lnRef idx="1">
            <a:schemeClr val="accent1"/>
          </a:lnRef>
          <a:fillRef idx="0">
            <a:schemeClr val="accent1"/>
          </a:fillRef>
          <a:effectRef idx="0">
            <a:schemeClr val="accent1"/>
          </a:effectRef>
          <a:fontRef idx="minor">
            <a:schemeClr val="tx1"/>
          </a:fontRef>
        </p:style>
      </p:cxnSp>
      <p:sp>
        <p:nvSpPr>
          <p:cNvPr id="7173" name="Title 1"/>
          <p:cNvSpPr txBox="1">
            <a:spLocks/>
          </p:cNvSpPr>
          <p:nvPr/>
        </p:nvSpPr>
        <p:spPr bwMode="auto">
          <a:xfrm>
            <a:off x="446088"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a:t>Economic &amp; Social Conditions: </a:t>
            </a:r>
          </a:p>
          <a:p>
            <a:pPr algn="ctr" eaLnBrk="1" hangingPunct="1">
              <a:spcBef>
                <a:spcPct val="0"/>
              </a:spcBef>
              <a:buFontTx/>
              <a:buNone/>
            </a:pPr>
            <a:r>
              <a:rPr lang="en-US" altLang="en-US" sz="3600"/>
              <a:t>aka Social Determinants of Health</a:t>
            </a:r>
          </a:p>
        </p:txBody>
      </p:sp>
      <p:cxnSp>
        <p:nvCxnSpPr>
          <p:cNvPr id="8" name="Straight Connector 7"/>
          <p:cNvCxnSpPr/>
          <p:nvPr/>
        </p:nvCxnSpPr>
        <p:spPr>
          <a:xfrm>
            <a:off x="103188" y="6324600"/>
            <a:ext cx="8915400" cy="0"/>
          </a:xfrm>
          <a:prstGeom prst="line">
            <a:avLst/>
          </a:prstGeom>
          <a:ln w="28575">
            <a:solidFill>
              <a:srgbClr val="AA753F"/>
            </a:solidFill>
          </a:ln>
        </p:spPr>
        <p:style>
          <a:lnRef idx="1">
            <a:schemeClr val="accent1"/>
          </a:lnRef>
          <a:fillRef idx="0">
            <a:schemeClr val="accent1"/>
          </a:fillRef>
          <a:effectRef idx="0">
            <a:schemeClr val="accent1"/>
          </a:effectRef>
          <a:fontRef idx="minor">
            <a:schemeClr val="tx1"/>
          </a:fontRef>
        </p:style>
      </p:cxnSp>
      <p:sp>
        <p:nvSpPr>
          <p:cNvPr id="7175" name="Rectangle 7"/>
          <p:cNvSpPr>
            <a:spLocks noChangeArrowheads="1"/>
          </p:cNvSpPr>
          <p:nvPr/>
        </p:nvSpPr>
        <p:spPr bwMode="auto">
          <a:xfrm>
            <a:off x="211138" y="6413500"/>
            <a:ext cx="5943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a:solidFill>
                  <a:srgbClr val="00335B"/>
                </a:solidFill>
              </a:rPr>
              <a:t>2017 Community Cancer Care Educational Conference</a:t>
            </a:r>
          </a:p>
        </p:txBody>
      </p:sp>
      <p:pic>
        <p:nvPicPr>
          <p:cNvPr id="717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31025" y="6477000"/>
            <a:ext cx="20955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
          <p:cNvSpPr txBox="1">
            <a:spLocks noChangeArrowheads="1"/>
          </p:cNvSpPr>
          <p:nvPr/>
        </p:nvSpPr>
        <p:spPr bwMode="auto">
          <a:xfrm>
            <a:off x="6629400" y="6008688"/>
            <a:ext cx="2371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800"/>
              <a:t> </a:t>
            </a:r>
            <a:r>
              <a:rPr lang="en-US" altLang="en-US" sz="800">
                <a:hlinkClick r:id="rId6"/>
              </a:rPr>
              <a:t>Health Care in Canada: What Makes Us Sick?</a:t>
            </a:r>
            <a:r>
              <a:rPr lang="en-US" altLang="en-US" sz="800"/>
              <a:t>  2013</a:t>
            </a:r>
            <a:endParaRPr lang="en-US" altLang="en-US" sz="700"/>
          </a:p>
        </p:txBody>
      </p:sp>
      <p:sp>
        <p:nvSpPr>
          <p:cNvPr id="2" name="Right Arrow 1"/>
          <p:cNvSpPr/>
          <p:nvPr/>
        </p:nvSpPr>
        <p:spPr>
          <a:xfrm>
            <a:off x="3352800" y="2166938"/>
            <a:ext cx="660400"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ight Arrow 12"/>
          <p:cNvSpPr/>
          <p:nvPr/>
        </p:nvSpPr>
        <p:spPr>
          <a:xfrm>
            <a:off x="3352800" y="2281238"/>
            <a:ext cx="660400" cy="115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ight Arrow 13"/>
          <p:cNvSpPr/>
          <p:nvPr/>
        </p:nvSpPr>
        <p:spPr>
          <a:xfrm>
            <a:off x="3319463" y="3571875"/>
            <a:ext cx="660400" cy="115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ight Arrow 14"/>
          <p:cNvSpPr/>
          <p:nvPr/>
        </p:nvSpPr>
        <p:spPr>
          <a:xfrm>
            <a:off x="3319463" y="3454400"/>
            <a:ext cx="660400"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2"/>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15"/>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13"/>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14"/>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xit" presetSubtype="0" fill="hold" nodeType="clickEffect">
                                  <p:stCondLst>
                                    <p:cond delay="0"/>
                                  </p:stCondLst>
                                  <p:childTnLst>
                                    <p:animEffect transition="out" filter="fad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xit" presetSubtype="0" fill="hold" grpId="1" nodeType="with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childTnLst>
                          </p:cTn>
                        </p:par>
                        <p:par>
                          <p:cTn id="45" fill="hold" nodeType="afterGroup">
                            <p:stCondLst>
                              <p:cond delay="500"/>
                            </p:stCondLst>
                            <p:childTnLst>
                              <p:par>
                                <p:cTn id="46" presetID="2" presetClass="entr" presetSubtype="4"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1500" fill="hold"/>
                                        <p:tgtEl>
                                          <p:spTgt spid="11"/>
                                        </p:tgtEl>
                                        <p:attrNameLst>
                                          <p:attrName>ppt_x</p:attrName>
                                        </p:attrNameLst>
                                      </p:cBhvr>
                                      <p:tavLst>
                                        <p:tav tm="0">
                                          <p:val>
                                            <p:strVal val="#ppt_x"/>
                                          </p:val>
                                        </p:tav>
                                        <p:tav tm="100000">
                                          <p:val>
                                            <p:strVal val="#ppt_x"/>
                                          </p:val>
                                        </p:tav>
                                      </p:tavLst>
                                    </p:anim>
                                    <p:anim calcmode="lin" valueType="num">
                                      <p:cBhvr additive="base">
                                        <p:cTn id="49"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2" grpId="0" animBg="1"/>
      <p:bldP spid="2" grpId="1" animBg="1"/>
      <p:bldP spid="13" grpId="0" animBg="1"/>
      <p:bldP spid="13" grpId="1" animBg="1"/>
      <p:bldP spid="14" grpId="0" animBg="1"/>
      <p:bldP spid="14" grpId="1" animBg="1"/>
      <p:bldP spid="15" grpId="0" animBg="1"/>
      <p:bldP spid="1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rot="5400000">
            <a:off x="2445245" y="609601"/>
            <a:ext cx="4343398" cy="5867400"/>
          </a:xfrm>
          <a:prstGeom prst="rect">
            <a:avLst/>
          </a:prstGeom>
          <a:noFill/>
          <a:ln>
            <a:solidFill>
              <a:schemeClr val="bg1"/>
            </a:solidFill>
          </a:ln>
        </p:spPr>
        <p:txBody>
          <a:bodyPr spcFirstLastPara="1">
            <a:prstTxWarp prst="textCircle">
              <a:avLst>
                <a:gd name="adj" fmla="val 10907340"/>
              </a:avLst>
            </a:prstTxWarp>
            <a:spAutoFit/>
          </a:bodyPr>
          <a:lstStyle/>
          <a:p>
            <a:pPr fontAlgn="auto">
              <a:spcBef>
                <a:spcPts val="0"/>
              </a:spcBef>
              <a:spcAft>
                <a:spcPts val="800"/>
              </a:spcAft>
              <a:defRPr/>
            </a:pPr>
            <a:r>
              <a:rPr lang="en-US" sz="2000" dirty="0">
                <a:latin typeface="+mn-lt"/>
                <a:cs typeface="+mn-cs"/>
              </a:rPr>
              <a:t>Income   Ability   Language   Immigration  Geography    Employment   Early Childhood Development   Food Security   Housing   Social Exclusion   Social Connection    Health   Gender   Race   ●</a:t>
            </a:r>
          </a:p>
        </p:txBody>
      </p:sp>
      <p:sp>
        <p:nvSpPr>
          <p:cNvPr id="19" name="Oval 18"/>
          <p:cNvSpPr/>
          <p:nvPr/>
        </p:nvSpPr>
        <p:spPr>
          <a:xfrm>
            <a:off x="1981200" y="1524000"/>
            <a:ext cx="5341938" cy="3962400"/>
          </a:xfrm>
          <a:prstGeom prst="ellipse">
            <a:avLst/>
          </a:prstGeom>
          <a:solidFill>
            <a:srgbClr val="002060">
              <a:alpha val="0"/>
            </a:srgb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4740275" y="2260600"/>
            <a:ext cx="1963738" cy="1196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a:off x="103188" y="6324600"/>
            <a:ext cx="8915400" cy="0"/>
          </a:xfrm>
          <a:prstGeom prst="line">
            <a:avLst/>
          </a:prstGeom>
          <a:ln w="28575">
            <a:solidFill>
              <a:srgbClr val="AA753F"/>
            </a:solidFill>
          </a:ln>
        </p:spPr>
        <p:style>
          <a:lnRef idx="1">
            <a:schemeClr val="accent1"/>
          </a:lnRef>
          <a:fillRef idx="0">
            <a:schemeClr val="accent1"/>
          </a:fillRef>
          <a:effectRef idx="0">
            <a:schemeClr val="accent1"/>
          </a:effectRef>
          <a:fontRef idx="minor">
            <a:schemeClr val="tx1"/>
          </a:fontRef>
        </p:style>
      </p:cxnSp>
      <p:pic>
        <p:nvPicPr>
          <p:cNvPr id="819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1025" y="6477000"/>
            <a:ext cx="20955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itle 1"/>
          <p:cNvSpPr txBox="1">
            <a:spLocks/>
          </p:cNvSpPr>
          <p:nvPr/>
        </p:nvSpPr>
        <p:spPr bwMode="auto">
          <a:xfrm>
            <a:off x="501650" y="-69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a:t>Social Determinants across the Cancer Care Continuum </a:t>
            </a:r>
          </a:p>
        </p:txBody>
      </p:sp>
      <p:cxnSp>
        <p:nvCxnSpPr>
          <p:cNvPr id="7" name="Straight Connector 6"/>
          <p:cNvCxnSpPr/>
          <p:nvPr/>
        </p:nvCxnSpPr>
        <p:spPr>
          <a:xfrm>
            <a:off x="103188" y="6324600"/>
            <a:ext cx="8915400" cy="0"/>
          </a:xfrm>
          <a:prstGeom prst="line">
            <a:avLst/>
          </a:prstGeom>
          <a:ln w="28575">
            <a:solidFill>
              <a:srgbClr val="AA753F"/>
            </a:solidFill>
          </a:ln>
        </p:spPr>
        <p:style>
          <a:lnRef idx="1">
            <a:schemeClr val="accent1"/>
          </a:lnRef>
          <a:fillRef idx="0">
            <a:schemeClr val="accent1"/>
          </a:fillRef>
          <a:effectRef idx="0">
            <a:schemeClr val="accent1"/>
          </a:effectRef>
          <a:fontRef idx="minor">
            <a:schemeClr val="tx1"/>
          </a:fontRef>
        </p:style>
      </p:cxnSp>
      <p:sp>
        <p:nvSpPr>
          <p:cNvPr id="8201" name="Rectangle 7"/>
          <p:cNvSpPr>
            <a:spLocks noChangeArrowheads="1"/>
          </p:cNvSpPr>
          <p:nvPr/>
        </p:nvSpPr>
        <p:spPr bwMode="auto">
          <a:xfrm>
            <a:off x="211138" y="6413500"/>
            <a:ext cx="5943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a:solidFill>
                  <a:srgbClr val="00335B"/>
                </a:solidFill>
              </a:rPr>
              <a:t>2017 Community Cancer Care Educational Conference</a:t>
            </a:r>
          </a:p>
        </p:txBody>
      </p:sp>
      <p:sp>
        <p:nvSpPr>
          <p:cNvPr id="10" name="Rounded Rectangle 9"/>
          <p:cNvSpPr/>
          <p:nvPr/>
        </p:nvSpPr>
        <p:spPr>
          <a:xfrm>
            <a:off x="2589213" y="2260600"/>
            <a:ext cx="1968500" cy="1196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ed Rectangle 11"/>
          <p:cNvSpPr/>
          <p:nvPr/>
        </p:nvSpPr>
        <p:spPr>
          <a:xfrm>
            <a:off x="2576513" y="3532188"/>
            <a:ext cx="1966912" cy="1177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ed Rectangle 12"/>
          <p:cNvSpPr/>
          <p:nvPr/>
        </p:nvSpPr>
        <p:spPr>
          <a:xfrm>
            <a:off x="4740275" y="3532188"/>
            <a:ext cx="1963738" cy="1177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05" name="TextBox 14"/>
          <p:cNvSpPr txBox="1">
            <a:spLocks noChangeArrowheads="1"/>
          </p:cNvSpPr>
          <p:nvPr/>
        </p:nvSpPr>
        <p:spPr bwMode="auto">
          <a:xfrm>
            <a:off x="2819400" y="2654300"/>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chemeClr val="bg1"/>
                </a:solidFill>
              </a:rPr>
              <a:t>Screening</a:t>
            </a:r>
          </a:p>
        </p:txBody>
      </p:sp>
      <p:sp>
        <p:nvSpPr>
          <p:cNvPr id="8206" name="TextBox 15"/>
          <p:cNvSpPr txBox="1">
            <a:spLocks noChangeArrowheads="1"/>
          </p:cNvSpPr>
          <p:nvPr/>
        </p:nvSpPr>
        <p:spPr bwMode="auto">
          <a:xfrm>
            <a:off x="4873625" y="2665413"/>
            <a:ext cx="2057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chemeClr val="bg1"/>
                </a:solidFill>
              </a:rPr>
              <a:t>Diagnosis</a:t>
            </a:r>
          </a:p>
        </p:txBody>
      </p:sp>
      <p:sp>
        <p:nvSpPr>
          <p:cNvPr id="8207" name="TextBox 16"/>
          <p:cNvSpPr txBox="1">
            <a:spLocks noChangeArrowheads="1"/>
          </p:cNvSpPr>
          <p:nvPr/>
        </p:nvSpPr>
        <p:spPr bwMode="auto">
          <a:xfrm>
            <a:off x="2762250" y="3889375"/>
            <a:ext cx="2171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chemeClr val="bg1"/>
                </a:solidFill>
              </a:rPr>
              <a:t>Treatment</a:t>
            </a:r>
          </a:p>
        </p:txBody>
      </p:sp>
      <p:sp>
        <p:nvSpPr>
          <p:cNvPr id="8208" name="TextBox 17"/>
          <p:cNvSpPr txBox="1">
            <a:spLocks noChangeArrowheads="1"/>
          </p:cNvSpPr>
          <p:nvPr/>
        </p:nvSpPr>
        <p:spPr bwMode="auto">
          <a:xfrm>
            <a:off x="4762500" y="3768725"/>
            <a:ext cx="25765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chemeClr val="bg1"/>
                </a:solidFill>
              </a:rPr>
              <a:t>Survivorship/</a:t>
            </a:r>
          </a:p>
          <a:p>
            <a:pPr eaLnBrk="1" hangingPunct="1">
              <a:spcBef>
                <a:spcPct val="0"/>
              </a:spcBef>
              <a:buFontTx/>
              <a:buNone/>
            </a:pPr>
            <a:r>
              <a:rPr lang="en-US" altLang="en-US" sz="2400">
                <a:solidFill>
                  <a:schemeClr val="bg1"/>
                </a:solidFill>
              </a:rPr>
              <a:t>End of Life</a:t>
            </a:r>
          </a:p>
        </p:txBody>
      </p:sp>
      <p:sp>
        <p:nvSpPr>
          <p:cNvPr id="8209" name="TextBox 1"/>
          <p:cNvSpPr txBox="1">
            <a:spLocks noChangeArrowheads="1"/>
          </p:cNvSpPr>
          <p:nvPr/>
        </p:nvSpPr>
        <p:spPr bwMode="auto">
          <a:xfrm>
            <a:off x="6446838" y="6019800"/>
            <a:ext cx="26177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900"/>
              <a:t>Developed by M. Stirling 2017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74688" y="228600"/>
            <a:ext cx="7772400" cy="1470025"/>
          </a:xfrm>
        </p:spPr>
        <p:txBody>
          <a:bodyPr/>
          <a:lstStyle/>
          <a:p>
            <a:pPr eaLnBrk="1" hangingPunct="1"/>
            <a:r>
              <a:rPr lang="en-US" altLang="en-US" smtClean="0"/>
              <a:t>The reality of health equity at CancerCare Manitoba</a:t>
            </a:r>
          </a:p>
        </p:txBody>
      </p:sp>
      <p:cxnSp>
        <p:nvCxnSpPr>
          <p:cNvPr id="4" name="Straight Connector 3"/>
          <p:cNvCxnSpPr/>
          <p:nvPr/>
        </p:nvCxnSpPr>
        <p:spPr>
          <a:xfrm>
            <a:off x="103188" y="6324600"/>
            <a:ext cx="8915400" cy="0"/>
          </a:xfrm>
          <a:prstGeom prst="line">
            <a:avLst/>
          </a:prstGeom>
          <a:ln w="28575">
            <a:solidFill>
              <a:srgbClr val="AA753F"/>
            </a:solidFill>
          </a:ln>
        </p:spPr>
        <p:style>
          <a:lnRef idx="1">
            <a:schemeClr val="accent1"/>
          </a:lnRef>
          <a:fillRef idx="0">
            <a:schemeClr val="accent1"/>
          </a:fillRef>
          <a:effectRef idx="0">
            <a:schemeClr val="accent1"/>
          </a:effectRef>
          <a:fontRef idx="minor">
            <a:schemeClr val="tx1"/>
          </a:fontRef>
        </p:style>
      </p:cxnSp>
      <p:pic>
        <p:nvPicPr>
          <p:cNvPr id="922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1025" y="6477000"/>
            <a:ext cx="20955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7"/>
          <p:cNvSpPr>
            <a:spLocks noChangeArrowheads="1"/>
          </p:cNvSpPr>
          <p:nvPr/>
        </p:nvSpPr>
        <p:spPr bwMode="auto">
          <a:xfrm>
            <a:off x="211138" y="6413500"/>
            <a:ext cx="5943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a:solidFill>
                  <a:srgbClr val="00335B"/>
                </a:solidFill>
              </a:rPr>
              <a:t>2017 Community Cancer Care Educational Conference</a:t>
            </a:r>
          </a:p>
        </p:txBody>
      </p:sp>
      <p:sp>
        <p:nvSpPr>
          <p:cNvPr id="9222" name="TextBox 1"/>
          <p:cNvSpPr txBox="1">
            <a:spLocks noChangeArrowheads="1"/>
          </p:cNvSpPr>
          <p:nvPr/>
        </p:nvSpPr>
        <p:spPr bwMode="auto">
          <a:xfrm>
            <a:off x="3114675" y="5867400"/>
            <a:ext cx="6019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100"/>
              <a:t>Ambulatory Oncology Patient Satisfaction Survey 2016, Donna Turner, Carrie OConaill &amp; Rajib Mian</a:t>
            </a:r>
          </a:p>
        </p:txBody>
      </p:sp>
      <p:pic>
        <p:nvPicPr>
          <p:cNvPr id="9223" name="Picture 7" descr="C:\Users\mstirling4\AppData\Local\Microsoft\Windows\Temporary Internet Files\Content.IE5\UXVRCOT6\thinking-woma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8" y="3086100"/>
            <a:ext cx="24765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990600" y="2916238"/>
            <a:ext cx="11430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1128713" y="3792538"/>
            <a:ext cx="4572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Cloud Callout 8"/>
          <p:cNvSpPr/>
          <p:nvPr/>
        </p:nvSpPr>
        <p:spPr>
          <a:xfrm>
            <a:off x="160338" y="1887538"/>
            <a:ext cx="4251325" cy="1773237"/>
          </a:xfrm>
          <a:prstGeom prst="cloudCallout">
            <a:avLst>
              <a:gd name="adj1" fmla="val -17575"/>
              <a:gd name="adj2" fmla="val 6354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27" name="TextBox 11"/>
          <p:cNvSpPr txBox="1">
            <a:spLocks noChangeArrowheads="1"/>
          </p:cNvSpPr>
          <p:nvPr/>
        </p:nvSpPr>
        <p:spPr bwMode="auto">
          <a:xfrm>
            <a:off x="609600" y="2270125"/>
            <a:ext cx="365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transportation &amp; travel, access, supports &amp; services, government, jurisdictional barriers</a:t>
            </a:r>
          </a:p>
        </p:txBody>
      </p:sp>
      <p:pic>
        <p:nvPicPr>
          <p:cNvPr id="9228"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0888" y="3683000"/>
            <a:ext cx="566737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descr="C:\Users\mstirling4\AppData\Local\Microsoft\Windows\Temporary Internet Files\Content.IE5\FTK6ZD9I\qubodup-Bullet-silhouettes[1].png"/>
          <p:cNvPicPr>
            <a:picLocks noChangeAspect="1" noChangeArrowheads="1"/>
          </p:cNvPicPr>
          <p:nvPr/>
        </p:nvPicPr>
        <p:blipFill>
          <a:blip r:embed="rId3">
            <a:extLst>
              <a:ext uri="{28A0092B-C50C-407E-A947-70E740481C1C}">
                <a14:useLocalDpi xmlns:a14="http://schemas.microsoft.com/office/drawing/2010/main" val="0"/>
              </a:ext>
            </a:extLst>
          </a:blip>
          <a:srcRect t="19293" b="59798"/>
          <a:stretch>
            <a:fillRect/>
          </a:stretch>
        </p:blipFill>
        <p:spPr bwMode="auto">
          <a:xfrm>
            <a:off x="2844800" y="2209800"/>
            <a:ext cx="4846638"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1"/>
          <p:cNvSpPr>
            <a:spLocks noGrp="1"/>
          </p:cNvSpPr>
          <p:nvPr>
            <p:ph type="ctrTitle"/>
          </p:nvPr>
        </p:nvSpPr>
        <p:spPr>
          <a:xfrm>
            <a:off x="674688" y="168275"/>
            <a:ext cx="7772400" cy="1470025"/>
          </a:xfrm>
        </p:spPr>
        <p:txBody>
          <a:bodyPr/>
          <a:lstStyle/>
          <a:p>
            <a:pPr eaLnBrk="1" hangingPunct="1"/>
            <a:r>
              <a:rPr lang="en-US" altLang="en-US" smtClean="0"/>
              <a:t>What can you do?</a:t>
            </a:r>
          </a:p>
        </p:txBody>
      </p:sp>
      <p:cxnSp>
        <p:nvCxnSpPr>
          <p:cNvPr id="4" name="Straight Connector 3"/>
          <p:cNvCxnSpPr/>
          <p:nvPr/>
        </p:nvCxnSpPr>
        <p:spPr>
          <a:xfrm>
            <a:off x="103188" y="6324600"/>
            <a:ext cx="8915400" cy="0"/>
          </a:xfrm>
          <a:prstGeom prst="line">
            <a:avLst/>
          </a:prstGeom>
          <a:ln w="28575">
            <a:solidFill>
              <a:srgbClr val="AA753F"/>
            </a:solidFill>
          </a:ln>
        </p:spPr>
        <p:style>
          <a:lnRef idx="1">
            <a:schemeClr val="accent1"/>
          </a:lnRef>
          <a:fillRef idx="0">
            <a:schemeClr val="accent1"/>
          </a:fillRef>
          <a:effectRef idx="0">
            <a:schemeClr val="accent1"/>
          </a:effectRef>
          <a:fontRef idx="minor">
            <a:schemeClr val="tx1"/>
          </a:fontRef>
        </p:style>
      </p:cxnSp>
      <p:pic>
        <p:nvPicPr>
          <p:cNvPr id="1024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1025" y="6477000"/>
            <a:ext cx="20955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7"/>
          <p:cNvSpPr>
            <a:spLocks noChangeArrowheads="1"/>
          </p:cNvSpPr>
          <p:nvPr/>
        </p:nvSpPr>
        <p:spPr bwMode="auto">
          <a:xfrm>
            <a:off x="211138" y="6413500"/>
            <a:ext cx="5943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a:solidFill>
                  <a:srgbClr val="00335B"/>
                </a:solidFill>
              </a:rPr>
              <a:t>2017 Community Cancer Care Educational Conference</a:t>
            </a:r>
          </a:p>
        </p:txBody>
      </p:sp>
      <p:sp>
        <p:nvSpPr>
          <p:cNvPr id="2" name="Rectangle 1"/>
          <p:cNvSpPr/>
          <p:nvPr/>
        </p:nvSpPr>
        <p:spPr>
          <a:xfrm rot="3035158">
            <a:off x="3006725" y="2711450"/>
            <a:ext cx="3048000" cy="533400"/>
          </a:xfrm>
          <a:prstGeom prst="rect">
            <a:avLst/>
          </a:prstGeom>
          <a:solidFill>
            <a:srgbClr val="FF0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7544</TotalTime>
  <Words>475</Words>
  <Application>Microsoft Office PowerPoint</Application>
  <PresentationFormat>On-screen Show (4:3)</PresentationFormat>
  <Paragraphs>113</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Practical Health Equity – An Interactive Experience</vt:lpstr>
      <vt:lpstr>PowerPoint Presentation</vt:lpstr>
      <vt:lpstr>PowerPoint Presentation</vt:lpstr>
      <vt:lpstr>PowerPoint Presentation</vt:lpstr>
      <vt:lpstr>PowerPoint Presentation</vt:lpstr>
      <vt:lpstr>PowerPoint Presentation</vt:lpstr>
      <vt:lpstr>PowerPoint Presentation</vt:lpstr>
      <vt:lpstr>The reality of health equity at CancerCare Manitoba</vt:lpstr>
      <vt:lpstr>What can you do?</vt:lpstr>
      <vt:lpstr>What’s your WHY?</vt:lpstr>
      <vt:lpstr>Health Equity: A Value and a Choice</vt:lpstr>
      <vt:lpstr>PowerPoint Presentation</vt:lpstr>
      <vt:lpstr>Thank you!</vt:lpstr>
    </vt:vector>
  </TitlesOfParts>
  <Company>Manitoba e-Health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Health Equity – An Interactive Experience</dc:title>
  <dc:creator>Morgan Stirling</dc:creator>
  <cp:lastModifiedBy>Anisa Baker</cp:lastModifiedBy>
  <cp:revision>60</cp:revision>
  <dcterms:created xsi:type="dcterms:W3CDTF">2017-09-29T20:24:37Z</dcterms:created>
  <dcterms:modified xsi:type="dcterms:W3CDTF">2017-11-06T20:55:44Z</dcterms:modified>
</cp:coreProperties>
</file>