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57" r:id="rId4"/>
    <p:sldId id="259" r:id="rId5"/>
    <p:sldId id="260" r:id="rId6"/>
    <p:sldId id="282" r:id="rId7"/>
    <p:sldId id="267" r:id="rId8"/>
    <p:sldId id="283" r:id="rId9"/>
    <p:sldId id="298" r:id="rId10"/>
    <p:sldId id="271" r:id="rId11"/>
    <p:sldId id="261" r:id="rId12"/>
    <p:sldId id="274" r:id="rId13"/>
    <p:sldId id="272" r:id="rId14"/>
    <p:sldId id="276" r:id="rId15"/>
    <p:sldId id="275" r:id="rId16"/>
    <p:sldId id="277" r:id="rId17"/>
    <p:sldId id="300" r:id="rId18"/>
    <p:sldId id="278" r:id="rId19"/>
    <p:sldId id="299" r:id="rId20"/>
    <p:sldId id="273" r:id="rId21"/>
    <p:sldId id="279" r:id="rId22"/>
    <p:sldId id="292" r:id="rId23"/>
    <p:sldId id="281" r:id="rId24"/>
    <p:sldId id="295" r:id="rId25"/>
    <p:sldId id="296" r:id="rId26"/>
    <p:sldId id="262" r:id="rId27"/>
    <p:sldId id="263" r:id="rId28"/>
    <p:sldId id="258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3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000"/>
    <a:srgbClr val="6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/>
    <p:restoredTop sz="85850" autoAdjust="0"/>
  </p:normalViewPr>
  <p:slideViewPr>
    <p:cSldViewPr snapToGrid="0" snapToObjects="1" showGuides="1">
      <p:cViewPr>
        <p:scale>
          <a:sx n="145" d="100"/>
          <a:sy n="145" d="100"/>
        </p:scale>
        <p:origin x="544" y="168"/>
      </p:cViewPr>
      <p:guideLst>
        <p:guide orient="horz" pos="2160"/>
        <p:guide pos="2933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881F-51A1-49AF-AED9-B2F747D02A5A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FB4B-BAD6-4293-A327-A9698FDF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  <a:defRPr/>
            </a:pPr>
            <a:r>
              <a:rPr lang="en-US" dirty="0"/>
              <a:t>The goal of continuing professional development (CPD) is to improve patient outcomes by changing the practice </a:t>
            </a:r>
            <a:r>
              <a:rPr lang="en-US" dirty="0" err="1"/>
              <a:t>behaviours</a:t>
            </a:r>
            <a:r>
              <a:rPr lang="en-US" dirty="0"/>
              <a:t> of physicians.</a:t>
            </a:r>
          </a:p>
          <a:p>
            <a:pPr marL="168244" indent="-168244">
              <a:buFont typeface="Arial" panose="020B0604020202020204" pitchFamily="34" charset="0"/>
              <a:buChar char="•"/>
              <a:defRPr/>
            </a:pPr>
            <a:r>
              <a:rPr lang="en-US" dirty="0"/>
              <a:t>Identifying barriers that might exist that would inhibit change from occurring is an important component of CPD.</a:t>
            </a:r>
          </a:p>
          <a:p>
            <a:pPr marL="168244" indent="-168244">
              <a:buFont typeface="Arial" panose="020B0604020202020204" pitchFamily="34" charset="0"/>
              <a:buChar char="•"/>
              <a:defRPr/>
            </a:pPr>
            <a:r>
              <a:rPr lang="en-US" dirty="0"/>
              <a:t>CPD programs that address barriers to physician change are more likely to impact a change in practice.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9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7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6857-83F7-A947-9BF1-EA0A9D53A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Address underlying cause</a:t>
            </a:r>
          </a:p>
          <a:p>
            <a:pPr marL="514350" indent="-514350">
              <a:buAutoNum type="arabicPeriod"/>
            </a:pPr>
            <a:r>
              <a:rPr lang="en-US" dirty="0"/>
              <a:t>Oral therapy generally preferred</a:t>
            </a:r>
          </a:p>
          <a:p>
            <a:pPr marL="514350" indent="-514350">
              <a:buAutoNum type="arabicPeriod"/>
            </a:pPr>
            <a:r>
              <a:rPr lang="en-US" dirty="0"/>
              <a:t>Start low; go slow.   Minimize GI side effects</a:t>
            </a:r>
          </a:p>
          <a:p>
            <a:pPr marL="514350" indent="-514350">
              <a:buAutoNum type="arabicPeriod"/>
            </a:pPr>
            <a:r>
              <a:rPr lang="en-US" b="1" dirty="0"/>
              <a:t>Give some preparation that eventually delivers 150-200 mg of elemental iron per day</a:t>
            </a:r>
          </a:p>
          <a:p>
            <a:pPr lvl="1" indent="-342900">
              <a:buFont typeface="Arial" charset="0"/>
              <a:buChar char="•"/>
            </a:pPr>
            <a:r>
              <a:rPr lang="en-US" dirty="0"/>
              <a:t>e.g. ferrous sulphate, 1 tablet,  300 mg PO TID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6857-83F7-A947-9BF1-EA0A9D53AF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6857-83F7-A947-9BF1-EA0A9D53AF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167" y="2119647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167" y="3436477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00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5361"/>
            <a:ext cx="5486400" cy="2570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3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96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3461"/>
            <a:ext cx="2057400" cy="3581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3461"/>
            <a:ext cx="6019800" cy="3581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9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874098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16768"/>
            <a:ext cx="8229600" cy="298383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960"/>
            <a:ext cx="689356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43459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0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239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521"/>
            <a:ext cx="4040188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4239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636521"/>
            <a:ext cx="4041775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07632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7"/>
            <a:ext cx="5111750" cy="3856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947864"/>
            <a:ext cx="3008313" cy="3090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110269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08913"/>
            <a:ext cx="8229600" cy="262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65FFC-9523-6142-BCC4-D9E4993727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rha.mb.ca/endoscopy/central-intak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3" y="2357948"/>
            <a:ext cx="6764159" cy="997502"/>
          </a:xfrm>
        </p:spPr>
        <p:txBody>
          <a:bodyPr>
            <a:noAutofit/>
          </a:bodyPr>
          <a:lstStyle/>
          <a:p>
            <a:r>
              <a:rPr lang="en-US" sz="2800" dirty="0"/>
              <a:t>Iron Chef: Serving up high quality care in the setting of iron deficiency and iron overload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4" y="3690676"/>
            <a:ext cx="6461889" cy="11905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Donald Houston MD PhD FRCPC</a:t>
            </a:r>
          </a:p>
          <a:p>
            <a:r>
              <a:rPr lang="en-US" sz="2400" dirty="0"/>
              <a:t>Emily Rimmer MD MSc. FRCPC</a:t>
            </a:r>
          </a:p>
          <a:p>
            <a:r>
              <a:rPr lang="en-US" sz="2400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294121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BC75-6D56-F74C-B2F9-6B15D458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Identify iron deficiency (ID)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BC42-990F-1A4D-9239-53CFDA97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 can occur in presence or absence of anemia (A)</a:t>
            </a:r>
          </a:p>
          <a:p>
            <a:r>
              <a:rPr lang="en-US" dirty="0"/>
              <a:t>IDA is typically associated with microcytosis</a:t>
            </a:r>
          </a:p>
          <a:p>
            <a:pPr lvl="1"/>
            <a:r>
              <a:rPr lang="en-US" dirty="0"/>
              <a:t>All microcytic anemia are due to impairment of hemoglobin synthesis</a:t>
            </a:r>
          </a:p>
          <a:p>
            <a:r>
              <a:rPr lang="en-US" dirty="0"/>
              <a:t>Serum </a:t>
            </a:r>
            <a:r>
              <a:rPr lang="en-US" b="1" dirty="0"/>
              <a:t>ferritin</a:t>
            </a:r>
            <a:r>
              <a:rPr lang="en-US" dirty="0"/>
              <a:t> is the single best test to identify ID/IDA</a:t>
            </a:r>
          </a:p>
          <a:p>
            <a:pPr lvl="1"/>
            <a:r>
              <a:rPr lang="en-US" dirty="0"/>
              <a:t>Drawback is ferritin is acute phase reactant</a:t>
            </a:r>
          </a:p>
        </p:txBody>
      </p:sp>
    </p:spTree>
    <p:extLst>
      <p:ext uri="{BB962C8B-B14F-4D97-AF65-F5344CB8AC3E}">
        <p14:creationId xmlns:p14="http://schemas.microsoft.com/office/powerpoint/2010/main" val="381260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AB090-7F8F-7049-BF17-B5DFDE2A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8"/>
            <a:ext cx="9144000" cy="51227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B42EFB-26A8-6045-B5B0-C9671FA46C08}"/>
              </a:ext>
            </a:extLst>
          </p:cNvPr>
          <p:cNvGrpSpPr/>
          <p:nvPr/>
        </p:nvGrpSpPr>
        <p:grpSpPr>
          <a:xfrm>
            <a:off x="355600" y="2667331"/>
            <a:ext cx="2605024" cy="894030"/>
            <a:chOff x="355600" y="2667331"/>
            <a:chExt cx="2605024" cy="89403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D4F179C-F6BD-8B44-A624-4F39A170FFB3}"/>
                </a:ext>
              </a:extLst>
            </p:cNvPr>
            <p:cNvSpPr/>
            <p:nvPr/>
          </p:nvSpPr>
          <p:spPr>
            <a:xfrm>
              <a:off x="355600" y="2667331"/>
              <a:ext cx="2605024" cy="894030"/>
            </a:xfrm>
            <a:prstGeom prst="roundRect">
              <a:avLst/>
            </a:prstGeom>
            <a:solidFill>
              <a:srgbClr val="A30000"/>
            </a:solidFill>
            <a:ln>
              <a:solidFill>
                <a:srgbClr val="A3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4E4704-3DD6-DF4D-B29B-5510A297AEEA}"/>
                </a:ext>
              </a:extLst>
            </p:cNvPr>
            <p:cNvSpPr txBox="1"/>
            <p:nvPr/>
          </p:nvSpPr>
          <p:spPr>
            <a:xfrm>
              <a:off x="363728" y="2700522"/>
              <a:ext cx="2596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Although &lt;15 historically used for diagnosis of IDA, &lt;30 achieves a higher sensitivity (92%) while maintaining good specificity (98%)</a:t>
              </a:r>
              <a:r>
                <a:rPr lang="en-US" sz="1200" baseline="30000" dirty="0">
                  <a:solidFill>
                    <a:schemeClr val="bg2"/>
                  </a:solidFill>
                </a:rPr>
                <a:t>1</a:t>
              </a:r>
              <a:r>
                <a:rPr lang="en-US" sz="1200" dirty="0">
                  <a:solidFill>
                    <a:schemeClr val="bg2"/>
                  </a:solidFill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FD8F07-5006-8E49-8D9B-B923839DFE1B}"/>
              </a:ext>
            </a:extLst>
          </p:cNvPr>
          <p:cNvGrpSpPr/>
          <p:nvPr/>
        </p:nvGrpSpPr>
        <p:grpSpPr>
          <a:xfrm>
            <a:off x="3269488" y="2160752"/>
            <a:ext cx="2605024" cy="894030"/>
            <a:chOff x="5573644" y="2423850"/>
            <a:chExt cx="2605024" cy="8940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302F3A-15F8-0246-9921-1E7BE075BDBB}"/>
                </a:ext>
              </a:extLst>
            </p:cNvPr>
            <p:cNvSpPr/>
            <p:nvPr/>
          </p:nvSpPr>
          <p:spPr>
            <a:xfrm>
              <a:off x="5573644" y="2423850"/>
              <a:ext cx="2605024" cy="894030"/>
            </a:xfrm>
            <a:prstGeom prst="roundRect">
              <a:avLst/>
            </a:prstGeom>
            <a:solidFill>
              <a:srgbClr val="A30000"/>
            </a:solidFill>
            <a:ln>
              <a:solidFill>
                <a:srgbClr val="A3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C20F6-8EE7-4D4C-BC9A-A74181995C73}"/>
                </a:ext>
              </a:extLst>
            </p:cNvPr>
            <p:cNvSpPr txBox="1"/>
            <p:nvPr/>
          </p:nvSpPr>
          <p:spPr>
            <a:xfrm>
              <a:off x="5581772" y="2455367"/>
              <a:ext cx="2596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IDA may be present along with another process such as inflammation or liver disease that otherwise raises the ferritin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A7CC77-B646-6C4E-ADE0-548B7CB6B8DE}"/>
              </a:ext>
            </a:extLst>
          </p:cNvPr>
          <p:cNvSpPr txBox="1"/>
          <p:nvPr/>
        </p:nvSpPr>
        <p:spPr>
          <a:xfrm>
            <a:off x="5237921" y="4929736"/>
            <a:ext cx="5769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Ning and Zeller.  Management of iron deficiency.  Hematology 2019. </a:t>
            </a:r>
          </a:p>
        </p:txBody>
      </p:sp>
    </p:spTree>
    <p:extLst>
      <p:ext uri="{BB962C8B-B14F-4D97-AF65-F5344CB8AC3E}">
        <p14:creationId xmlns:p14="http://schemas.microsoft.com/office/powerpoint/2010/main" val="16792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719F-D082-7446-9C52-4A1E3A5E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572257"/>
            <a:ext cx="8229600" cy="857250"/>
          </a:xfrm>
        </p:spPr>
        <p:txBody>
          <a:bodyPr/>
          <a:lstStyle/>
          <a:p>
            <a:r>
              <a:rPr lang="en-US" dirty="0"/>
              <a:t>Tests consistent with ID/IDA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18B7E0-3A82-DD4E-8159-FFFDB0863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07549"/>
              </p:ext>
            </p:extLst>
          </p:nvPr>
        </p:nvGraphicFramePr>
        <p:xfrm>
          <a:off x="762000" y="1532094"/>
          <a:ext cx="7620000" cy="332534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523356">
                  <a:extLst>
                    <a:ext uri="{9D8B030D-6E8A-4147-A177-3AD203B41FA5}">
                      <a16:colId xmlns:a16="http://schemas.microsoft.com/office/drawing/2014/main" val="2642096579"/>
                    </a:ext>
                  </a:extLst>
                </a:gridCol>
                <a:gridCol w="1524161">
                  <a:extLst>
                    <a:ext uri="{9D8B030D-6E8A-4147-A177-3AD203B41FA5}">
                      <a16:colId xmlns:a16="http://schemas.microsoft.com/office/drawing/2014/main" val="553136815"/>
                    </a:ext>
                  </a:extLst>
                </a:gridCol>
                <a:gridCol w="1524161">
                  <a:extLst>
                    <a:ext uri="{9D8B030D-6E8A-4147-A177-3AD203B41FA5}">
                      <a16:colId xmlns:a16="http://schemas.microsoft.com/office/drawing/2014/main" val="1984683409"/>
                    </a:ext>
                  </a:extLst>
                </a:gridCol>
                <a:gridCol w="1524161">
                  <a:extLst>
                    <a:ext uri="{9D8B030D-6E8A-4147-A177-3AD203B41FA5}">
                      <a16:colId xmlns:a16="http://schemas.microsoft.com/office/drawing/2014/main" val="392811763"/>
                    </a:ext>
                  </a:extLst>
                </a:gridCol>
                <a:gridCol w="1524161">
                  <a:extLst>
                    <a:ext uri="{9D8B030D-6E8A-4147-A177-3AD203B41FA5}">
                      <a16:colId xmlns:a16="http://schemas.microsoft.com/office/drawing/2014/main" val="3436405042"/>
                    </a:ext>
                  </a:extLst>
                </a:gridCol>
              </a:tblGrid>
              <a:tr h="7329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kern="50" dirty="0">
                          <a:effectLst/>
                        </a:rPr>
                        <a:t> </a:t>
                      </a:r>
                      <a:endParaRPr lang="en-CA" sz="12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Iron overload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Iron deficiency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Inflammation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Iron deficiency + inflammation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>
                    <a:solidFill>
                      <a:srgbClr val="A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844905"/>
                  </a:ext>
                </a:extLst>
              </a:tr>
              <a:tr h="432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Hemoglobin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↔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↓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41407"/>
                  </a:ext>
                </a:extLst>
              </a:tr>
              <a:tr h="432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MCV, MCHC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↔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↓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 or ↔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106075"/>
                  </a:ext>
                </a:extLst>
              </a:tr>
              <a:tr h="432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Serum iron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↑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↓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4296927"/>
                  </a:ext>
                </a:extLst>
              </a:tr>
              <a:tr h="432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TIBC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↑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↔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95709"/>
                  </a:ext>
                </a:extLst>
              </a:tr>
              <a:tr h="432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 err="1">
                          <a:effectLst/>
                        </a:rPr>
                        <a:t>Tsat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↑**</a:t>
                      </a:r>
                      <a:endParaRPr lang="en-CA" sz="20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↓↓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 or ↔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↓ 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186229"/>
                  </a:ext>
                </a:extLst>
              </a:tr>
              <a:tr h="4320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50" dirty="0">
                          <a:effectLst/>
                        </a:rPr>
                        <a:t>Ferritin</a:t>
                      </a:r>
                      <a:endParaRPr lang="en-CA" sz="160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↑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↓**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>
                          <a:effectLst/>
                        </a:rPr>
                        <a:t>↑</a:t>
                      </a:r>
                      <a:endParaRPr lang="en-CA" sz="2000" b="0" kern="5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kern="50" dirty="0">
                          <a:effectLst/>
                        </a:rPr>
                        <a:t>↔</a:t>
                      </a:r>
                      <a:endParaRPr lang="en-CA" sz="2000" b="0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883625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F4C8DD-2772-3042-8420-04CDD3DE172F}"/>
              </a:ext>
            </a:extLst>
          </p:cNvPr>
          <p:cNvSpPr/>
          <p:nvPr/>
        </p:nvSpPr>
        <p:spPr>
          <a:xfrm>
            <a:off x="3764132" y="1532095"/>
            <a:ext cx="1633491" cy="3325342"/>
          </a:xfrm>
          <a:prstGeom prst="rect">
            <a:avLst/>
          </a:prstGeom>
          <a:noFill/>
          <a:ln w="57150">
            <a:solidFill>
              <a:srgbClr val="A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D788-6BB5-9B4C-8E2D-2A460D64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Investigate cause of 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61C45-A644-3F48-87D5-BA02091B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NB: IDA is a symptom NOT a diagnosis</a:t>
            </a:r>
          </a:p>
          <a:p>
            <a:r>
              <a:rPr lang="en-US" dirty="0"/>
              <a:t>To effectively manage IDA, the etiology MUST be identified and, if possible, corrected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7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030E-565B-FB4B-A5A3-DFA765F2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875"/>
            <a:ext cx="8229600" cy="857250"/>
          </a:xfrm>
        </p:spPr>
        <p:txBody>
          <a:bodyPr/>
          <a:lstStyle/>
          <a:p>
            <a:r>
              <a:rPr lang="en-US" dirty="0"/>
              <a:t>Conditions associated with 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E4FADA-C654-974C-95FB-4969A5747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30030"/>
            <a:ext cx="4040188" cy="479822"/>
          </a:xfrm>
        </p:spPr>
        <p:txBody>
          <a:bodyPr/>
          <a:lstStyle/>
          <a:p>
            <a:r>
              <a:rPr lang="en-US" dirty="0"/>
              <a:t>Decreased iron availability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7F526A-EBC3-5443-8A70-BC1D92C1F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38528"/>
            <a:ext cx="4040188" cy="25280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Malabsorption</a:t>
            </a:r>
          </a:p>
          <a:p>
            <a:pPr lvl="1"/>
            <a:r>
              <a:rPr lang="en-US" dirty="0"/>
              <a:t>Gastric bypass, celiac,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Inflammatory diseases</a:t>
            </a:r>
          </a:p>
          <a:p>
            <a:r>
              <a:rPr lang="en-US" dirty="0"/>
              <a:t>CHF</a:t>
            </a:r>
          </a:p>
          <a:p>
            <a:r>
              <a:rPr lang="en-US" dirty="0"/>
              <a:t>CKD</a:t>
            </a:r>
          </a:p>
          <a:p>
            <a:r>
              <a:rPr lang="en-US" dirty="0"/>
              <a:t>(Diet)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97FE4C-E907-564E-AFB2-9F0091B18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8" y="1430030"/>
            <a:ext cx="4041775" cy="479822"/>
          </a:xfrm>
        </p:spPr>
        <p:txBody>
          <a:bodyPr/>
          <a:lstStyle/>
          <a:p>
            <a:r>
              <a:rPr lang="en-US" dirty="0"/>
              <a:t>Increased iron need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F43E15-238B-AB46-A8CF-5707E307D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8" y="1947672"/>
            <a:ext cx="4041775" cy="25280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Pregnancy, and breastfeeding</a:t>
            </a:r>
          </a:p>
          <a:p>
            <a:r>
              <a:rPr lang="en-US" dirty="0"/>
              <a:t>Childhood</a:t>
            </a:r>
          </a:p>
          <a:p>
            <a:r>
              <a:rPr lang="en-US" dirty="0"/>
              <a:t>Blood loss</a:t>
            </a:r>
          </a:p>
          <a:p>
            <a:pPr lvl="1"/>
            <a:r>
              <a:rPr lang="en-US" dirty="0"/>
              <a:t>GI, GU, vaginal, blood donation, epistaxis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73F985-E5B1-4A45-8960-00C971F60D5F}"/>
              </a:ext>
            </a:extLst>
          </p:cNvPr>
          <p:cNvGrpSpPr/>
          <p:nvPr/>
        </p:nvGrpSpPr>
        <p:grpSpPr>
          <a:xfrm>
            <a:off x="2628170" y="3108958"/>
            <a:ext cx="5231098" cy="1514416"/>
            <a:chOff x="1828070" y="3377624"/>
            <a:chExt cx="2743930" cy="138639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4BDC1B0-2DC8-194E-ABA0-3CB31F4E9C5C}"/>
                </a:ext>
              </a:extLst>
            </p:cNvPr>
            <p:cNvSpPr/>
            <p:nvPr/>
          </p:nvSpPr>
          <p:spPr>
            <a:xfrm>
              <a:off x="1828070" y="3377624"/>
              <a:ext cx="2743930" cy="1386399"/>
            </a:xfrm>
            <a:prstGeom prst="roundRect">
              <a:avLst/>
            </a:prstGeom>
            <a:solidFill>
              <a:srgbClr val="A30000"/>
            </a:solidFill>
            <a:ln>
              <a:solidFill>
                <a:srgbClr val="A3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F59B08-3479-EF4B-818D-602E834DA33B}"/>
                </a:ext>
              </a:extLst>
            </p:cNvPr>
            <p:cNvSpPr txBox="1"/>
            <p:nvPr/>
          </p:nvSpPr>
          <p:spPr>
            <a:xfrm>
              <a:off x="1961023" y="3648184"/>
              <a:ext cx="2478024" cy="84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Iron loss in pregnancy/breastfeeding ~1000mg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Menstrual blood loss ~1mg/day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Iron loss in hemodialysis ~2000mg /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C1CB-B5F4-9744-B7E4-99339B74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4D55-408D-3846-AF0F-94A7580E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C0759-1BA6-9F45-B861-DCDE31B4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"/>
            <a:ext cx="9144000" cy="51405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A11307-2A2A-0E42-A3CE-3946EFEDE32F}"/>
              </a:ext>
            </a:extLst>
          </p:cNvPr>
          <p:cNvSpPr/>
          <p:nvPr/>
        </p:nvSpPr>
        <p:spPr>
          <a:xfrm>
            <a:off x="1288473" y="1340427"/>
            <a:ext cx="2722418" cy="1080655"/>
          </a:xfrm>
          <a:prstGeom prst="rect">
            <a:avLst/>
          </a:prstGeom>
          <a:noFill/>
          <a:ln w="38100">
            <a:solidFill>
              <a:srgbClr val="A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C9D1-C105-1542-9B92-B158444C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Menstrual blood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D164-1A54-674E-AD8A-6A32D9AE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cause in women of reproductive age</a:t>
            </a:r>
          </a:p>
          <a:p>
            <a:pPr lvl="1"/>
            <a:r>
              <a:rPr lang="en-US" dirty="0"/>
              <a:t>Detailed bleeding history is recommended</a:t>
            </a:r>
          </a:p>
          <a:p>
            <a:pPr lvl="1"/>
            <a:r>
              <a:rPr lang="en-US" dirty="0"/>
              <a:t>Use of a validated bleeding score recommended</a:t>
            </a:r>
            <a:r>
              <a:rPr lang="en-US" baseline="30000" dirty="0"/>
              <a:t>1</a:t>
            </a:r>
          </a:p>
          <a:p>
            <a:r>
              <a:rPr lang="en-US" dirty="0"/>
              <a:t>Strategies to reduce menstrual blood loss</a:t>
            </a:r>
          </a:p>
          <a:p>
            <a:pPr lvl="1"/>
            <a:r>
              <a:rPr lang="en-US" dirty="0"/>
              <a:t>Hormonal contraception (OCP, progesterone secreting IUD)</a:t>
            </a:r>
          </a:p>
          <a:p>
            <a:pPr lvl="1"/>
            <a:r>
              <a:rPr lang="en-US" dirty="0"/>
              <a:t>Anti-fibrinolytic agents (tranexamic acid)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343CB-7FCE-E440-9615-01913A46EFF4}"/>
              </a:ext>
            </a:extLst>
          </p:cNvPr>
          <p:cNvSpPr txBox="1"/>
          <p:nvPr/>
        </p:nvSpPr>
        <p:spPr>
          <a:xfrm>
            <a:off x="84758" y="4743390"/>
            <a:ext cx="8856984" cy="24622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1. </a:t>
            </a:r>
            <a:r>
              <a:rPr lang="en-US" sz="1000" dirty="0" err="1"/>
              <a:t>www.letstalkperiod.ca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917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C1CB-B5F4-9744-B7E4-99339B74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4D55-408D-3846-AF0F-94A7580E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C0759-1BA6-9F45-B861-DCDE31B4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"/>
            <a:ext cx="9144000" cy="5140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4AA9A3-7B25-0F43-9AAC-6747332A1D3A}"/>
              </a:ext>
            </a:extLst>
          </p:cNvPr>
          <p:cNvSpPr/>
          <p:nvPr/>
        </p:nvSpPr>
        <p:spPr>
          <a:xfrm>
            <a:off x="5226627" y="1444336"/>
            <a:ext cx="2524991" cy="997528"/>
          </a:xfrm>
          <a:prstGeom prst="rect">
            <a:avLst/>
          </a:prstGeom>
          <a:noFill/>
          <a:ln w="38100">
            <a:solidFill>
              <a:srgbClr val="A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1454-3CC8-9D45-9100-03115857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D167C-3176-CB44-A1EE-759C9F14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Endoscopy referral for upper/lower scope</a:t>
            </a:r>
          </a:p>
          <a:p>
            <a:pPr lvl="1"/>
            <a:r>
              <a:rPr lang="en-US" dirty="0"/>
              <a:t>FOBT is NOT recommended when ID/IDA present</a:t>
            </a:r>
          </a:p>
          <a:p>
            <a:r>
              <a:rPr lang="en-US" dirty="0"/>
              <a:t>GI malignancies can occur at any age!</a:t>
            </a:r>
          </a:p>
          <a:p>
            <a:r>
              <a:rPr lang="en-CA" dirty="0">
                <a:hlinkClick r:id="rId2"/>
              </a:rPr>
              <a:t>https://wrha.mb.ca/endoscopy/central-intake/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21EFCF-7E03-864B-8DBD-68BAEBE91883}"/>
              </a:ext>
            </a:extLst>
          </p:cNvPr>
          <p:cNvGrpSpPr/>
          <p:nvPr/>
        </p:nvGrpSpPr>
        <p:grpSpPr>
          <a:xfrm>
            <a:off x="10390" y="2823929"/>
            <a:ext cx="9144000" cy="2197278"/>
            <a:chOff x="0" y="2855102"/>
            <a:chExt cx="9144000" cy="2197278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EB6BA87-AFE8-8940-8976-D7F9012EA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55102"/>
              <a:ext cx="9144000" cy="21972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FC1FCE-F5D1-4144-A0A4-023B32049916}"/>
                </a:ext>
              </a:extLst>
            </p:cNvPr>
            <p:cNvSpPr/>
            <p:nvPr/>
          </p:nvSpPr>
          <p:spPr>
            <a:xfrm>
              <a:off x="0" y="3803073"/>
              <a:ext cx="5216236" cy="249382"/>
            </a:xfrm>
            <a:prstGeom prst="rect">
              <a:avLst/>
            </a:prstGeom>
            <a:noFill/>
            <a:ln w="38100">
              <a:solidFill>
                <a:srgbClr val="A3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3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5C1CB-B5F4-9744-B7E4-99339B74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4D55-408D-3846-AF0F-94A7580E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C0759-1BA6-9F45-B861-DCDE31B4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5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B1A7FD1-C4C0-194F-809F-5C9695865F0A}"/>
              </a:ext>
            </a:extLst>
          </p:cNvPr>
          <p:cNvGrpSpPr/>
          <p:nvPr/>
        </p:nvGrpSpPr>
        <p:grpSpPr>
          <a:xfrm>
            <a:off x="203200" y="3866253"/>
            <a:ext cx="2945245" cy="857250"/>
            <a:chOff x="1828070" y="3377624"/>
            <a:chExt cx="2743930" cy="138639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373660D-D51D-C341-99E1-AE3B9777891C}"/>
                </a:ext>
              </a:extLst>
            </p:cNvPr>
            <p:cNvSpPr/>
            <p:nvPr/>
          </p:nvSpPr>
          <p:spPr>
            <a:xfrm>
              <a:off x="1828070" y="3377624"/>
              <a:ext cx="2743930" cy="1386399"/>
            </a:xfrm>
            <a:prstGeom prst="roundRect">
              <a:avLst/>
            </a:prstGeom>
            <a:solidFill>
              <a:srgbClr val="A30000"/>
            </a:solidFill>
            <a:ln>
              <a:solidFill>
                <a:srgbClr val="A3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28DF34-2AA0-0F41-B87C-10736BC54D68}"/>
                </a:ext>
              </a:extLst>
            </p:cNvPr>
            <p:cNvSpPr txBox="1"/>
            <p:nvPr/>
          </p:nvSpPr>
          <p:spPr>
            <a:xfrm>
              <a:off x="1961022" y="3531668"/>
              <a:ext cx="2478024" cy="95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Additional tests to consider: 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Urinalysis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Hemolysis screen: LDH, haptoglobin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4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3" y="2357948"/>
            <a:ext cx="6875478" cy="997502"/>
          </a:xfrm>
        </p:spPr>
        <p:txBody>
          <a:bodyPr>
            <a:noAutofit/>
          </a:bodyPr>
          <a:lstStyle/>
          <a:p>
            <a:r>
              <a:rPr lang="en-US" sz="2800" dirty="0"/>
              <a:t>Iron deficiency anemia (IDA): It’s easy as 1,2,3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4" y="3690676"/>
            <a:ext cx="6461889" cy="1294792"/>
          </a:xfrm>
        </p:spPr>
        <p:txBody>
          <a:bodyPr>
            <a:normAutofit/>
          </a:bodyPr>
          <a:lstStyle/>
          <a:p>
            <a:r>
              <a:rPr lang="en-US" sz="2400" dirty="0"/>
              <a:t>Emily Rimmer MD MSc. FRCPC</a:t>
            </a:r>
          </a:p>
          <a:p>
            <a:r>
              <a:rPr lang="en-US" sz="2400" dirty="0"/>
              <a:t>May 1, 2020</a:t>
            </a:r>
          </a:p>
        </p:txBody>
      </p:sp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3E9BF772-EA69-A04C-9661-BD5CBF021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9913" y="2462421"/>
            <a:ext cx="313192" cy="313192"/>
          </a:xfrm>
          <a:prstGeom prst="rect">
            <a:avLst/>
          </a:prstGeom>
        </p:spPr>
      </p:pic>
      <p:pic>
        <p:nvPicPr>
          <p:cNvPr id="9" name="Graphic 8" descr="Music notes">
            <a:extLst>
              <a:ext uri="{FF2B5EF4-FFF2-40B4-BE49-F238E27FC236}">
                <a16:creationId xmlns:a16="http://schemas.microsoft.com/office/drawing/2014/main" id="{A1198A63-53F9-5040-B608-31C16DCF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2197" y="2415154"/>
            <a:ext cx="313192" cy="3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D4DE-59BA-EA47-9E81-9B608AFB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Iron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E34E-0D34-6045-BF31-A9561C2F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to treat:</a:t>
            </a:r>
          </a:p>
          <a:p>
            <a:pPr lvl="1"/>
            <a:r>
              <a:rPr lang="en-US" dirty="0"/>
              <a:t>When ID confirmed AND causes considered</a:t>
            </a:r>
          </a:p>
          <a:p>
            <a:pPr lvl="1"/>
            <a:r>
              <a:rPr lang="en-US" dirty="0"/>
              <a:t>With anemia, but likely without anemia</a:t>
            </a:r>
          </a:p>
          <a:p>
            <a:r>
              <a:rPr lang="en-US" dirty="0"/>
              <a:t>Oral iron supplementation</a:t>
            </a:r>
          </a:p>
          <a:p>
            <a:pPr lvl="1"/>
            <a:r>
              <a:rPr lang="en-US" dirty="0"/>
              <a:t>Preferred</a:t>
            </a:r>
          </a:p>
          <a:p>
            <a:r>
              <a:rPr lang="en-US" dirty="0"/>
              <a:t>Intravenous iron</a:t>
            </a:r>
          </a:p>
          <a:p>
            <a:r>
              <a:rPr lang="en-US" dirty="0"/>
              <a:t>Avoid RBC transfusion in IDA unless hemodynamic instability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4FC5-99D3-F446-AF16-56AB60D9B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874713"/>
            <a:ext cx="8229600" cy="857250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46557-48F4-6842-8343-A27F480F1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8"/>
            <a:ext cx="9144000" cy="51227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9ED73A-01AA-2242-B139-574710A22D55}"/>
              </a:ext>
            </a:extLst>
          </p:cNvPr>
          <p:cNvSpPr/>
          <p:nvPr/>
        </p:nvSpPr>
        <p:spPr>
          <a:xfrm>
            <a:off x="509155" y="3062409"/>
            <a:ext cx="2119745" cy="1153391"/>
          </a:xfrm>
          <a:prstGeom prst="rect">
            <a:avLst/>
          </a:prstGeom>
          <a:noFill/>
          <a:ln w="38100">
            <a:solidFill>
              <a:srgbClr val="A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82942"/>
            <a:ext cx="9144001" cy="2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4" y="887658"/>
            <a:ext cx="8928992" cy="432048"/>
          </a:xfrm>
        </p:spPr>
        <p:txBody>
          <a:bodyPr>
            <a:noAutofit/>
          </a:bodyPr>
          <a:lstStyle/>
          <a:p>
            <a:r>
              <a:rPr lang="en-GB" sz="3200" dirty="0"/>
              <a:t>Oral iron preparations (Full </a:t>
            </a:r>
            <a:r>
              <a:rPr lang="en-GB" sz="3200" u="sng" dirty="0"/>
              <a:t>Replacement</a:t>
            </a:r>
            <a:r>
              <a:rPr lang="en-GB" sz="3200" dirty="0"/>
              <a:t> doses)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34877"/>
              </p:ext>
            </p:extLst>
          </p:nvPr>
        </p:nvGraphicFramePr>
        <p:xfrm>
          <a:off x="2181409" y="1629041"/>
          <a:ext cx="6892408" cy="315383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079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49">
                <a:tc>
                  <a:txBody>
                    <a:bodyPr/>
                    <a:lstStyle/>
                    <a:p>
                      <a:r>
                        <a:rPr lang="en-US" sz="1400" dirty="0"/>
                        <a:t>Ferrous</a:t>
                      </a:r>
                      <a:r>
                        <a:rPr lang="en-US" sz="1400" baseline="0" dirty="0"/>
                        <a:t> gluconate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~35 mg elemental</a:t>
                      </a:r>
                      <a:r>
                        <a:rPr lang="en-US" sz="1400" baseline="0" dirty="0"/>
                        <a:t> iron /300 mg tab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(target dose: 4-6 tabs per day)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49">
                <a:tc>
                  <a:txBody>
                    <a:bodyPr/>
                    <a:lstStyle/>
                    <a:p>
                      <a:r>
                        <a:rPr lang="en-US" sz="1400" dirty="0"/>
                        <a:t>Ferrous sulphate</a:t>
                      </a:r>
                    </a:p>
                    <a:p>
                      <a:r>
                        <a:rPr lang="en-US" sz="1400" dirty="0"/>
                        <a:t>$10</a:t>
                      </a:r>
                      <a:r>
                        <a:rPr lang="en-US" sz="1400" baseline="0" dirty="0"/>
                        <a:t> /</a:t>
                      </a:r>
                      <a:r>
                        <a:rPr lang="en-US" sz="1400" baseline="0" dirty="0" err="1"/>
                        <a:t>mo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~60 mg elemental</a:t>
                      </a:r>
                      <a:r>
                        <a:rPr lang="en-US" sz="1400" baseline="0" dirty="0"/>
                        <a:t> iron /300 mg tab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(target dose: 2-3 tabs per day)</a:t>
                      </a:r>
                      <a:endParaRPr lang="en-US" sz="14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49">
                <a:tc>
                  <a:txBody>
                    <a:bodyPr/>
                    <a:lstStyle/>
                    <a:p>
                      <a:r>
                        <a:rPr lang="en-US" sz="1400" dirty="0"/>
                        <a:t>Iron fumarate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~108 mg elemental</a:t>
                      </a:r>
                      <a:r>
                        <a:rPr lang="en-US" sz="1400" baseline="0" dirty="0"/>
                        <a:t> iron /300 mg tab</a:t>
                      </a:r>
                    </a:p>
                    <a:p>
                      <a:pPr algn="ctr"/>
                      <a:r>
                        <a:rPr lang="en-US" sz="1400" baseline="0" dirty="0"/>
                        <a:t>(target dose: 1-2 tabs per day)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49">
                <a:tc>
                  <a:txBody>
                    <a:bodyPr/>
                    <a:lstStyle/>
                    <a:p>
                      <a:r>
                        <a:rPr lang="en-US" sz="1400" dirty="0"/>
                        <a:t>Ferrous</a:t>
                      </a:r>
                      <a:r>
                        <a:rPr lang="en-US" sz="1400" baseline="0" dirty="0"/>
                        <a:t> sulphate elixir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 mg elemental iron / 5 mL</a:t>
                      </a:r>
                    </a:p>
                    <a:p>
                      <a:pPr algn="ctr"/>
                      <a:r>
                        <a:rPr lang="en-US" sz="1400" dirty="0"/>
                        <a:t>(target dose: 15-20 mL)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49">
                <a:tc>
                  <a:txBody>
                    <a:bodyPr/>
                    <a:lstStyle/>
                    <a:p>
                      <a:r>
                        <a:rPr lang="en-US" sz="1400" dirty="0"/>
                        <a:t>Polysaccharide</a:t>
                      </a:r>
                      <a:r>
                        <a:rPr lang="en-US" sz="1400" baseline="0" dirty="0"/>
                        <a:t> iron complex (</a:t>
                      </a:r>
                      <a:r>
                        <a:rPr lang="en-US" sz="1400" baseline="0" dirty="0" err="1"/>
                        <a:t>FeraMAX</a:t>
                      </a:r>
                      <a:r>
                        <a:rPr lang="en-US" sz="1400" baseline="0" dirty="0"/>
                        <a:t>)  $22 /</a:t>
                      </a:r>
                      <a:r>
                        <a:rPr lang="en-US" sz="1400" baseline="0" dirty="0" err="1"/>
                        <a:t>mo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 mg elemental</a:t>
                      </a:r>
                      <a:r>
                        <a:rPr lang="en-US" sz="1400" baseline="0" dirty="0"/>
                        <a:t> iron per capsule</a:t>
                      </a:r>
                    </a:p>
                    <a:p>
                      <a:pPr algn="ctr"/>
                      <a:r>
                        <a:rPr lang="en-US" sz="1400" baseline="0" dirty="0"/>
                        <a:t>(dose is 1 capsule OD)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93">
                <a:tc>
                  <a:txBody>
                    <a:bodyPr/>
                    <a:lstStyle/>
                    <a:p>
                      <a:r>
                        <a:rPr lang="en-US" sz="1400" dirty="0" err="1"/>
                        <a:t>heme</a:t>
                      </a:r>
                      <a:r>
                        <a:rPr lang="en-US" sz="1400" dirty="0"/>
                        <a:t>-iron</a:t>
                      </a:r>
                      <a:r>
                        <a:rPr lang="en-US" sz="1400" baseline="0" dirty="0"/>
                        <a:t> polypeptide (</a:t>
                      </a:r>
                      <a:r>
                        <a:rPr lang="en-US" sz="1400" baseline="0" dirty="0" err="1"/>
                        <a:t>Proferrin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 mg</a:t>
                      </a:r>
                      <a:r>
                        <a:rPr lang="en-US" sz="1400" baseline="0" dirty="0"/>
                        <a:t> of elemental iron per tab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814" y="2080529"/>
            <a:ext cx="195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Recommended first line</a:t>
            </a:r>
          </a:p>
        </p:txBody>
      </p:sp>
      <p:sp>
        <p:nvSpPr>
          <p:cNvPr id="8" name="TextBox 7"/>
          <p:cNvSpPr txBox="1"/>
          <p:nvPr/>
        </p:nvSpPr>
        <p:spPr>
          <a:xfrm rot="19550120">
            <a:off x="51223" y="3262252"/>
            <a:ext cx="241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Unproven claims of increased GI tolerability</a:t>
            </a:r>
          </a:p>
        </p:txBody>
      </p:sp>
      <p:sp>
        <p:nvSpPr>
          <p:cNvPr id="9" name="Left Brace 8"/>
          <p:cNvSpPr/>
          <p:nvPr/>
        </p:nvSpPr>
        <p:spPr>
          <a:xfrm>
            <a:off x="1965385" y="3275889"/>
            <a:ext cx="216024" cy="973766"/>
          </a:xfrm>
          <a:prstGeom prst="leftBrace">
            <a:avLst/>
          </a:prstGeom>
          <a:ln>
            <a:solidFill>
              <a:srgbClr val="A3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FB99-2DF5-0E4E-907C-577C8C4A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oral supplement is preferred?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793C-1759-974A-AC8D-1AC4A3888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>
              <a:buNone/>
            </a:pPr>
            <a:r>
              <a:rPr lang="en-US" sz="2600" b="1" dirty="0"/>
              <a:t>Which one is most efficacious?</a:t>
            </a:r>
          </a:p>
          <a:p>
            <a:pPr lvl="2">
              <a:buFont typeface="Arial" charset="0"/>
              <a:buChar char="•"/>
            </a:pPr>
            <a:r>
              <a:rPr lang="en-US" sz="2600" dirty="0"/>
              <a:t>The one with the most iron</a:t>
            </a:r>
          </a:p>
          <a:p>
            <a:pPr marL="457200" lvl="1" indent="0">
              <a:buNone/>
            </a:pPr>
            <a:r>
              <a:rPr lang="en-US" sz="2600" b="1" dirty="0"/>
              <a:t>Which one is best tolerated?</a:t>
            </a:r>
          </a:p>
          <a:p>
            <a:pPr lvl="2">
              <a:buFont typeface="Arial" charset="0"/>
              <a:buChar char="•"/>
            </a:pPr>
            <a:r>
              <a:rPr lang="en-US" sz="2600" dirty="0"/>
              <a:t>The one with the least iron</a:t>
            </a:r>
          </a:p>
          <a:p>
            <a:pPr marL="914400" lvl="2" indent="0">
              <a:buNone/>
            </a:pPr>
            <a:endParaRPr lang="en-US" sz="2600" dirty="0"/>
          </a:p>
          <a:p>
            <a:pPr>
              <a:buFont typeface="Arial" charset="0"/>
              <a:buChar char="•"/>
            </a:pPr>
            <a:r>
              <a:rPr lang="en-US" sz="2400" dirty="0"/>
              <a:t>There is no evidence that one preparation is more effective than another or has fewer side effects than another</a:t>
            </a:r>
            <a:r>
              <a:rPr lang="en-US" sz="2400" baseline="30000" dirty="0"/>
              <a:t>1</a:t>
            </a:r>
          </a:p>
          <a:p>
            <a:pPr>
              <a:buFont typeface="Arial" charset="0"/>
              <a:buChar char="•"/>
            </a:pPr>
            <a:endParaRPr lang="en-US" sz="3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67324-7610-B44C-8CC1-3240852FCCB8}"/>
              </a:ext>
            </a:extLst>
          </p:cNvPr>
          <p:cNvSpPr txBox="1"/>
          <p:nvPr/>
        </p:nvSpPr>
        <p:spPr>
          <a:xfrm>
            <a:off x="-1" y="4886020"/>
            <a:ext cx="7782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err="1"/>
              <a:t>Cancelo-Hildalgo</a:t>
            </a:r>
            <a:r>
              <a:rPr lang="en-US" sz="1000" dirty="0"/>
              <a:t> MJ et al.  2013. Tolerability of different oral iron supplements: a systematic review. </a:t>
            </a:r>
            <a:r>
              <a:rPr lang="en-US" sz="1000" i="1" dirty="0" err="1"/>
              <a:t>Curr</a:t>
            </a:r>
            <a:r>
              <a:rPr lang="en-US" sz="1000" i="1" dirty="0"/>
              <a:t> Med Res </a:t>
            </a:r>
            <a:r>
              <a:rPr lang="en-US" sz="1000" i="1" dirty="0" err="1"/>
              <a:t>Opin</a:t>
            </a:r>
            <a:r>
              <a:rPr lang="en-US" sz="1000" dirty="0"/>
              <a:t>. 2013;29(4):291.</a:t>
            </a:r>
          </a:p>
        </p:txBody>
      </p:sp>
    </p:spTree>
    <p:extLst>
      <p:ext uri="{BB962C8B-B14F-4D97-AF65-F5344CB8AC3E}">
        <p14:creationId xmlns:p14="http://schemas.microsoft.com/office/powerpoint/2010/main" val="409397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5" y="722992"/>
            <a:ext cx="8928992" cy="432048"/>
          </a:xfrm>
        </p:spPr>
        <p:txBody>
          <a:bodyPr>
            <a:noAutofit/>
          </a:bodyPr>
          <a:lstStyle/>
          <a:p>
            <a:r>
              <a:rPr lang="en-GB" sz="3600" dirty="0"/>
              <a:t>Oral vs. Parenteral Iron</a:t>
            </a:r>
            <a:endParaRPr lang="en-GB" sz="3600" baseline="-25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22357"/>
              </p:ext>
            </p:extLst>
          </p:nvPr>
        </p:nvGraphicFramePr>
        <p:xfrm>
          <a:off x="1421341" y="1190286"/>
          <a:ext cx="6326320" cy="390634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09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002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Oral</a:t>
                      </a:r>
                      <a:endParaRPr lang="en-US" sz="2400" b="1" dirty="0"/>
                    </a:p>
                  </a:txBody>
                  <a:tcPr marT="34290" marB="34290"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  <a:endParaRPr lang="en-US" sz="2400" b="1" dirty="0"/>
                    </a:p>
                  </a:txBody>
                  <a:tcPr marT="34290" marB="34290">
                    <a:solidFill>
                      <a:srgbClr val="A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7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</a:t>
                      </a:r>
                      <a:endParaRPr lang="en-US" sz="2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Inexpensive ($5 – 25 /</a:t>
                      </a:r>
                      <a:r>
                        <a:rPr lang="en-US" sz="1400" baseline="0" dirty="0" err="1"/>
                        <a:t>mo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r>
                        <a:rPr lang="en-US" sz="1400" dirty="0"/>
                        <a:t>No risk of</a:t>
                      </a:r>
                      <a:r>
                        <a:rPr lang="en-US" sz="1400" baseline="0" dirty="0"/>
                        <a:t> anaphylaxis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Does</a:t>
                      </a:r>
                      <a:r>
                        <a:rPr lang="en-US" sz="1400" baseline="0" dirty="0"/>
                        <a:t> not require clinic  visit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Lengthy </a:t>
                      </a:r>
                      <a:r>
                        <a:rPr lang="en-US" sz="1400" baseline="0" dirty="0" err="1"/>
                        <a:t>Tx</a:t>
                      </a:r>
                      <a:r>
                        <a:rPr lang="en-US" sz="1400" baseline="0" dirty="0"/>
                        <a:t> duration</a:t>
                      </a:r>
                      <a:endParaRPr lang="en-US" sz="1400" b="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Fewest</a:t>
                      </a:r>
                      <a:r>
                        <a:rPr lang="en-US" sz="1400" baseline="0" dirty="0"/>
                        <a:t> GI side effects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Certain compliance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Rapid correction</a:t>
                      </a:r>
                      <a:r>
                        <a:rPr lang="en-US" sz="1400" baseline="0" dirty="0"/>
                        <a:t> of anemia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Malabsorption?</a:t>
                      </a:r>
                      <a:r>
                        <a:rPr lang="en-US" sz="1400" baseline="0" dirty="0"/>
                        <a:t>  Still works</a:t>
                      </a:r>
                      <a:endParaRPr lang="en-US" sz="1400" b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99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</a:t>
                      </a:r>
                      <a:endParaRPr lang="en-US" sz="2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Highest incidence of GI side effects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May be insufficient in the face of substantial bleeding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Requires</a:t>
                      </a:r>
                      <a:r>
                        <a:rPr lang="en-US" sz="1400" baseline="0" dirty="0"/>
                        <a:t> consistent adherence of the patient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Iron dextran associated with anaphylaxis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Requires 3-4 hour infusion/trip to </a:t>
                      </a:r>
                      <a:r>
                        <a:rPr lang="en-US" sz="1400" dirty="0" err="1"/>
                        <a:t>centre</a:t>
                      </a:r>
                      <a:r>
                        <a:rPr lang="en-US" sz="1400" dirty="0"/>
                        <a:t>*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Patients</a:t>
                      </a:r>
                      <a:r>
                        <a:rPr lang="en-US" sz="1400" baseline="0" dirty="0"/>
                        <a:t> can feel ill after large doses</a:t>
                      </a:r>
                    </a:p>
                    <a:p>
                      <a:pPr algn="ctr"/>
                      <a:endParaRPr lang="en-US" sz="1400" baseline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F008-0F28-6A4A-B7D2-8974650A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655889"/>
            <a:ext cx="8229600" cy="857250"/>
          </a:xfrm>
        </p:spPr>
        <p:txBody>
          <a:bodyPr/>
          <a:lstStyle/>
          <a:p>
            <a:r>
              <a:rPr lang="en-US" dirty="0"/>
              <a:t>When to consider IV iron?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0A39-2920-0144-98B9-855193BB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88168"/>
            <a:ext cx="8229600" cy="31280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Intolerance to more than 1 oral regimen, even when ramping up slowly and taking with food and management of constipation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- Try iron sulphate </a:t>
            </a:r>
            <a:r>
              <a:rPr lang="en-US" sz="2400" dirty="0" err="1"/>
              <a:t>elixer</a:t>
            </a:r>
            <a:r>
              <a:rPr lang="en-US" sz="2400" dirty="0"/>
              <a:t> EOD</a:t>
            </a:r>
          </a:p>
          <a:p>
            <a:r>
              <a:rPr lang="en-US" dirty="0"/>
              <a:t>Malabsorption syndromes</a:t>
            </a:r>
          </a:p>
          <a:p>
            <a:r>
              <a:rPr lang="en-US" dirty="0"/>
              <a:t>Inflammatory bowel disease</a:t>
            </a:r>
          </a:p>
          <a:p>
            <a:r>
              <a:rPr lang="en-US" dirty="0"/>
              <a:t>Post gastric bypass surgery </a:t>
            </a:r>
          </a:p>
          <a:p>
            <a:r>
              <a:rPr lang="en-US" dirty="0"/>
              <a:t>Chronic kidney disease – on dialysis  (standard of care)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**In almost all instances, try oral replacement first</a:t>
            </a:r>
          </a:p>
        </p:txBody>
      </p:sp>
    </p:spTree>
    <p:extLst>
      <p:ext uri="{BB962C8B-B14F-4D97-AF65-F5344CB8AC3E}">
        <p14:creationId xmlns:p14="http://schemas.microsoft.com/office/powerpoint/2010/main" val="543276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Practice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Access to IV iron is challenging in Winnipeg</a:t>
            </a:r>
          </a:p>
          <a:p>
            <a:pPr lvl="1"/>
            <a:r>
              <a:rPr lang="en-US" altLang="en-US" dirty="0"/>
              <a:t>Community hematology (Dr. Harris) can provide some of this service to patients in Winnipeg</a:t>
            </a:r>
          </a:p>
          <a:p>
            <a:pPr lvl="1"/>
            <a:r>
              <a:rPr lang="en-US" altLang="en-US" dirty="0"/>
              <a:t>If patient followed by gastroenterologist, they should be able to provide this as well</a:t>
            </a:r>
          </a:p>
          <a:p>
            <a:pPr lvl="1"/>
            <a:r>
              <a:rPr lang="en-US" altLang="en-US" dirty="0"/>
              <a:t>Rural MD are encouraged to provide in local hospital</a:t>
            </a:r>
          </a:p>
          <a:p>
            <a:pPr lvl="1"/>
            <a:endParaRPr lang="en-US" alt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3508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Iron deficiency anemia is common</a:t>
            </a:r>
          </a:p>
          <a:p>
            <a:r>
              <a:rPr lang="en-US" altLang="en-US" dirty="0"/>
              <a:t>Oral iron supplementation is preferred</a:t>
            </a:r>
          </a:p>
          <a:p>
            <a:r>
              <a:rPr lang="en-US" altLang="en-US" dirty="0"/>
              <a:t>Forewarn patients about GI side effects</a:t>
            </a:r>
          </a:p>
          <a:p>
            <a:r>
              <a:rPr lang="en-US" altLang="en-US" dirty="0"/>
              <a:t>Start low, go slow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8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220" y="1193960"/>
            <a:ext cx="6893560" cy="1102519"/>
          </a:xfrm>
        </p:spPr>
        <p:txBody>
          <a:bodyPr/>
          <a:lstStyle/>
          <a:p>
            <a:pPr algn="ctr"/>
            <a:r>
              <a:rPr lang="en-US" i="1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4590"/>
            <a:ext cx="6400800" cy="1314450"/>
          </a:xfrm>
        </p:spPr>
        <p:txBody>
          <a:bodyPr/>
          <a:lstStyle/>
          <a:p>
            <a:pPr algn="ctr"/>
            <a:r>
              <a:rPr lang="en-US" dirty="0" err="1"/>
              <a:t>erimmer@cancercare.mb.ca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2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Faculty / Speaker’s name: </a:t>
            </a: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Emily Rimmer</a:t>
            </a:r>
          </a:p>
          <a:p>
            <a:pPr>
              <a:buFont typeface="Arial" pitchFamily="34" charset="0"/>
              <a:buChar char="•"/>
              <a:defRPr/>
            </a:pPr>
            <a:endParaRPr lang="en-CA" sz="24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Relationships with commercial interests: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Grants/Research Support: </a:t>
            </a: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none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Speakers Bureau/Honoraria: </a:t>
            </a: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none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Consulting Fees: </a:t>
            </a: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none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Other: </a:t>
            </a: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none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35C0B-5AA9-634B-8B05-306A605DE0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38" y="1727414"/>
            <a:ext cx="1677880" cy="212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467E35-CC6A-B54F-880D-DC70DADED5DC}"/>
              </a:ext>
            </a:extLst>
          </p:cNvPr>
          <p:cNvSpPr/>
          <p:nvPr/>
        </p:nvSpPr>
        <p:spPr>
          <a:xfrm>
            <a:off x="6645238" y="1727414"/>
            <a:ext cx="1677880" cy="2139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Mitigating Potential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Recognize the burden of iron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investigations to diagnose iron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the investigations required to identify cause of iron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strategies to manage iron deficiency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6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9F258-9C00-0945-BEB2-614EA14C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961799"/>
            <a:ext cx="8229600" cy="2983832"/>
          </a:xfrm>
        </p:spPr>
        <p:txBody>
          <a:bodyPr/>
          <a:lstStyle/>
          <a:p>
            <a:r>
              <a:rPr lang="en-US" dirty="0"/>
              <a:t>I-D-A, its easy as 1-2-3…</a:t>
            </a:r>
          </a:p>
          <a:p>
            <a:endParaRPr lang="en-US" dirty="0"/>
          </a:p>
          <a:p>
            <a:r>
              <a:rPr lang="en-US" dirty="0"/>
              <a:t>Step 1 – Identify iron deficiency</a:t>
            </a:r>
          </a:p>
          <a:p>
            <a:r>
              <a:rPr lang="en-US" dirty="0"/>
              <a:t>Step 2 – Investigate cause of iron deficiency</a:t>
            </a:r>
          </a:p>
          <a:p>
            <a:r>
              <a:rPr lang="en-US" dirty="0"/>
              <a:t>Step 3 – Iron repletion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BF23E97C-829B-634F-8D9F-F868AC47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83253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Come on, come on, come on, let me tell you what it’s all about….</a:t>
            </a:r>
          </a:p>
        </p:txBody>
      </p:sp>
      <p:pic>
        <p:nvPicPr>
          <p:cNvPr id="9" name="Graphic 8" descr="Music notes">
            <a:extLst>
              <a:ext uri="{FF2B5EF4-FFF2-40B4-BE49-F238E27FC236}">
                <a16:creationId xmlns:a16="http://schemas.microsoft.com/office/drawing/2014/main" id="{DA8C2692-2953-3142-AC4D-9AFF776F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0269" y="1291918"/>
            <a:ext cx="1223039" cy="1223039"/>
          </a:xfrm>
          <a:prstGeom prst="rect">
            <a:avLst/>
          </a:prstGeom>
        </p:spPr>
      </p:pic>
      <p:pic>
        <p:nvPicPr>
          <p:cNvPr id="10" name="Graphic 9" descr="Music notes">
            <a:extLst>
              <a:ext uri="{FF2B5EF4-FFF2-40B4-BE49-F238E27FC236}">
                <a16:creationId xmlns:a16="http://schemas.microsoft.com/office/drawing/2014/main" id="{71C98996-F888-EC49-824B-EF987A41E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3308" y="1903437"/>
            <a:ext cx="1223039" cy="12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6696"/>
            <a:ext cx="8229600" cy="857250"/>
          </a:xfrm>
        </p:spPr>
        <p:txBody>
          <a:bodyPr/>
          <a:lstStyle/>
          <a:p>
            <a:r>
              <a:rPr lang="en-US" dirty="0"/>
              <a:t>Epidemiology of iron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556" y="1659800"/>
            <a:ext cx="4038600" cy="280700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~30% of the global population have anemia</a:t>
            </a:r>
            <a:r>
              <a:rPr lang="en-US" sz="2600" baseline="30000" dirty="0"/>
              <a:t>1</a:t>
            </a:r>
          </a:p>
          <a:p>
            <a:pPr>
              <a:defRPr/>
            </a:pPr>
            <a:r>
              <a:rPr lang="en-US" dirty="0"/>
              <a:t>Iron deficiency is the predominant cause of anemia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Women and children are most at risk</a:t>
            </a:r>
          </a:p>
          <a:p>
            <a:pPr lvl="1">
              <a:defRPr/>
            </a:pPr>
            <a:r>
              <a:rPr lang="en-US" dirty="0"/>
              <a:t>Regardless of geography or SES</a:t>
            </a:r>
          </a:p>
          <a:p>
            <a:pPr>
              <a:defRPr/>
            </a:pPr>
            <a:r>
              <a:rPr lang="en-US" dirty="0"/>
              <a:t>Green represents iron deficiency anemia (IDA)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740464-F834-5A4B-BEBF-F119A557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0" r="49728" b="48107"/>
          <a:stretch/>
        </p:blipFill>
        <p:spPr>
          <a:xfrm>
            <a:off x="4770929" y="1533946"/>
            <a:ext cx="3740302" cy="3408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F97A61-68CC-114B-9F2B-757351AED458}"/>
              </a:ext>
            </a:extLst>
          </p:cNvPr>
          <p:cNvSpPr txBox="1"/>
          <p:nvPr/>
        </p:nvSpPr>
        <p:spPr>
          <a:xfrm>
            <a:off x="0" y="4742155"/>
            <a:ext cx="5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Ning and Zeller.  Management of iron deficiency.  Hematology 2019.  </a:t>
            </a:r>
          </a:p>
          <a:p>
            <a:pPr marL="228600" indent="-228600">
              <a:buAutoNum type="arabicPeriod"/>
            </a:pPr>
            <a:r>
              <a:rPr lang="en-US" sz="1000" dirty="0" err="1"/>
              <a:t>Kassebaum</a:t>
            </a:r>
            <a:r>
              <a:rPr lang="en-US" sz="1000" dirty="0"/>
              <a:t> et al.  A systematic analysis of global anemia burden from 1990 to 2010.  Blood 2014</a:t>
            </a:r>
          </a:p>
        </p:txBody>
      </p:sp>
    </p:spTree>
    <p:extLst>
      <p:ext uri="{BB962C8B-B14F-4D97-AF65-F5344CB8AC3E}">
        <p14:creationId xmlns:p14="http://schemas.microsoft.com/office/powerpoint/2010/main" val="178069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58A14B-C65B-AC48-A968-5A4F918A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626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Iron deficiency (ID)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3E46A-610C-DC4B-B330-9FF19CE0D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4000" dirty="0"/>
              <a:t>Iron deficiency is highly prevalent: ~2 billion individuals</a:t>
            </a:r>
          </a:p>
          <a:p>
            <a:pPr>
              <a:spcBef>
                <a:spcPts val="500"/>
              </a:spcBef>
            </a:pPr>
            <a:r>
              <a:rPr lang="en-US" sz="4000" dirty="0"/>
              <a:t>Symptoms:</a:t>
            </a:r>
          </a:p>
          <a:p>
            <a:pPr lvl="1">
              <a:spcBef>
                <a:spcPts val="500"/>
              </a:spcBef>
            </a:pPr>
            <a:r>
              <a:rPr lang="en-US" sz="3800" dirty="0"/>
              <a:t>Fatigue, pica, depression, headache, restless legs syndrome</a:t>
            </a:r>
          </a:p>
          <a:p>
            <a:pPr lvl="1">
              <a:spcBef>
                <a:spcPts val="500"/>
              </a:spcBef>
            </a:pPr>
            <a:r>
              <a:rPr lang="en-US" sz="3800" dirty="0"/>
              <a:t>Anemia: dyspnea with exertion, lightheadedness, palpitations</a:t>
            </a:r>
            <a:endParaRPr lang="en-US" sz="3300" dirty="0"/>
          </a:p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4000" dirty="0"/>
              <a:t>Many patients with ID are not anemic.  Do they require treatment?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3800" dirty="0"/>
              <a:t>Will treatment improve their fatigue or quality of life?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3800" dirty="0"/>
              <a:t>Will it enhance physical performance?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0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8" y="789253"/>
            <a:ext cx="8928992" cy="432048"/>
          </a:xfrm>
        </p:spPr>
        <p:txBody>
          <a:bodyPr>
            <a:noAutofit/>
          </a:bodyPr>
          <a:lstStyle/>
          <a:p>
            <a:r>
              <a:rPr lang="en-GB" sz="3600" dirty="0"/>
              <a:t>The iron deficient but non-</a:t>
            </a:r>
            <a:r>
              <a:rPr lang="en-GB" sz="3600" dirty="0" err="1"/>
              <a:t>anemic</a:t>
            </a:r>
            <a:r>
              <a:rPr lang="en-GB" sz="3600" dirty="0"/>
              <a:t> patient…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8135" y="1372460"/>
            <a:ext cx="8928992" cy="337092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Meta-analysis of 18 randomized controlled trials</a:t>
            </a:r>
          </a:p>
          <a:p>
            <a:r>
              <a:rPr lang="en-US" sz="2600" dirty="0"/>
              <a:t>Total n = 1162 individuals; mostly young healthy females </a:t>
            </a:r>
          </a:p>
          <a:p>
            <a:r>
              <a:rPr lang="en-US" sz="2600" dirty="0"/>
              <a:t>Follow up duration: 90 days to 4 months</a:t>
            </a:r>
          </a:p>
          <a:p>
            <a:r>
              <a:rPr lang="en-US" sz="2600" dirty="0"/>
              <a:t>Oral iron preparations studied in 14 trials</a:t>
            </a:r>
          </a:p>
          <a:p>
            <a:r>
              <a:rPr lang="en-US" sz="2600" dirty="0"/>
              <a:t>Mean daily dose was 87 mg (elemental)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Bottom line:  </a:t>
            </a:r>
            <a:r>
              <a:rPr lang="en-US" dirty="0"/>
              <a:t>Iron supplementation reduced self reported fatigue, but didn’t really change measures of work capacity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758" y="4743390"/>
            <a:ext cx="8856984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1. Efficacy of iron replacement therapy on fatigue and work capacity in non-anemic adults with iron depletion: a systematic review of randomized trials.  Houston et al  </a:t>
            </a:r>
            <a:r>
              <a:rPr lang="en-US" sz="1000" i="1" dirty="0"/>
              <a:t>BMJ Open.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45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45914</TotalTime>
  <Words>1402</Words>
  <Application>Microsoft Macintosh PowerPoint</Application>
  <PresentationFormat>On-screen Show (16:9)</PresentationFormat>
  <Paragraphs>248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Rounded MT Bold</vt:lpstr>
      <vt:lpstr>Calibri</vt:lpstr>
      <vt:lpstr>Times New Roman</vt:lpstr>
      <vt:lpstr>Office Theme</vt:lpstr>
      <vt:lpstr>Iron Chef: Serving up high quality care in the setting of iron deficiency and iron overload</vt:lpstr>
      <vt:lpstr>Iron deficiency anemia (IDA): It’s easy as 1,2,3</vt:lpstr>
      <vt:lpstr>Presenter Disclosure</vt:lpstr>
      <vt:lpstr>Mitigating Potential Bias</vt:lpstr>
      <vt:lpstr>Learning Objectives</vt:lpstr>
      <vt:lpstr>Come on, come on, come on, let me tell you what it’s all about….</vt:lpstr>
      <vt:lpstr>Epidemiology of iron deficiency</vt:lpstr>
      <vt:lpstr>Iron deficiency (ID)</vt:lpstr>
      <vt:lpstr>The iron deficient but non-anemic patient…</vt:lpstr>
      <vt:lpstr>Step 1: Identify iron deficiency (ID) </vt:lpstr>
      <vt:lpstr>PowerPoint Presentation</vt:lpstr>
      <vt:lpstr>Tests consistent with ID/IDA</vt:lpstr>
      <vt:lpstr>Step 2: Investigate cause of IDA</vt:lpstr>
      <vt:lpstr>Conditions associated with ID</vt:lpstr>
      <vt:lpstr>PowerPoint Presentation</vt:lpstr>
      <vt:lpstr>Menstrual blood loss</vt:lpstr>
      <vt:lpstr>PowerPoint Presentation</vt:lpstr>
      <vt:lpstr>GI investigations</vt:lpstr>
      <vt:lpstr>PowerPoint Presentation</vt:lpstr>
      <vt:lpstr>Step 3: Iron replacement</vt:lpstr>
      <vt:lpstr>algorithm</vt:lpstr>
      <vt:lpstr>Oral iron preparations (Full Replacement doses)</vt:lpstr>
      <vt:lpstr>Which oral supplement is preferred?</vt:lpstr>
      <vt:lpstr>Oral vs. Parenteral Iron</vt:lpstr>
      <vt:lpstr>When to consider IV iron?</vt:lpstr>
      <vt:lpstr>Barriers to Practice Change</vt:lpstr>
      <vt:lpstr>Take home message(s)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Tetrault</dc:creator>
  <cp:lastModifiedBy>Emily Rimmer</cp:lastModifiedBy>
  <cp:revision>52</cp:revision>
  <dcterms:created xsi:type="dcterms:W3CDTF">2020-02-06T16:33:42Z</dcterms:created>
  <dcterms:modified xsi:type="dcterms:W3CDTF">2020-05-08T17:51:37Z</dcterms:modified>
</cp:coreProperties>
</file>